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sldIdLst>
    <p:sldId id="257" r:id="rId2"/>
    <p:sldId id="258" r:id="rId3"/>
    <p:sldId id="259" r:id="rId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79" autoAdjust="0"/>
    <p:restoredTop sz="94660"/>
  </p:normalViewPr>
  <p:slideViewPr>
    <p:cSldViewPr snapToGrid="0">
      <p:cViewPr varScale="1">
        <p:scale>
          <a:sx n="114" d="100"/>
          <a:sy n="114" d="100"/>
        </p:scale>
        <p:origin x="139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1EFED922-8CAF-49DF-B6C2-C479BBC5F896}" type="datetimeFigureOut">
              <a:rPr kumimoji="1" lang="ja-JP" altLang="en-US" smtClean="0"/>
              <a:t>2024/4/19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00DA163-741A-471E-83DD-211E4696A10B}" type="slidenum">
              <a:rPr kumimoji="1" lang="ja-JP" altLang="en-US" smtClean="0"/>
              <a:t>‹#›</a:t>
            </a:fld>
            <a:endParaRPr kumimoji="1" lang="ja-JP" altLang="en-US"/>
          </a:p>
        </p:txBody>
      </p:sp>
    </p:spTree>
    <p:extLst>
      <p:ext uri="{BB962C8B-B14F-4D97-AF65-F5344CB8AC3E}">
        <p14:creationId xmlns:p14="http://schemas.microsoft.com/office/powerpoint/2010/main" val="27400787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EFED922-8CAF-49DF-B6C2-C479BBC5F896}" type="datetimeFigureOut">
              <a:rPr kumimoji="1" lang="ja-JP" altLang="en-US" smtClean="0"/>
              <a:t>2024/4/19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00DA163-741A-471E-83DD-211E4696A10B}" type="slidenum">
              <a:rPr kumimoji="1" lang="ja-JP" altLang="en-US" smtClean="0"/>
              <a:t>‹#›</a:t>
            </a:fld>
            <a:endParaRPr kumimoji="1" lang="ja-JP" altLang="en-US"/>
          </a:p>
        </p:txBody>
      </p:sp>
    </p:spTree>
    <p:extLst>
      <p:ext uri="{BB962C8B-B14F-4D97-AF65-F5344CB8AC3E}">
        <p14:creationId xmlns:p14="http://schemas.microsoft.com/office/powerpoint/2010/main" val="25784055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EFED922-8CAF-49DF-B6C2-C479BBC5F896}" type="datetimeFigureOut">
              <a:rPr kumimoji="1" lang="ja-JP" altLang="en-US" smtClean="0"/>
              <a:t>2024/4/19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00DA163-741A-471E-83DD-211E4696A10B}" type="slidenum">
              <a:rPr kumimoji="1" lang="ja-JP" altLang="en-US" smtClean="0"/>
              <a:t>‹#›</a:t>
            </a:fld>
            <a:endParaRPr kumimoji="1" lang="ja-JP" altLang="en-US"/>
          </a:p>
        </p:txBody>
      </p:sp>
    </p:spTree>
    <p:extLst>
      <p:ext uri="{BB962C8B-B14F-4D97-AF65-F5344CB8AC3E}">
        <p14:creationId xmlns:p14="http://schemas.microsoft.com/office/powerpoint/2010/main" val="23640414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EFED922-8CAF-49DF-B6C2-C479BBC5F896}" type="datetimeFigureOut">
              <a:rPr kumimoji="1" lang="ja-JP" altLang="en-US" smtClean="0"/>
              <a:t>2024/4/19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00DA163-741A-471E-83DD-211E4696A10B}" type="slidenum">
              <a:rPr kumimoji="1" lang="ja-JP" altLang="en-US" smtClean="0"/>
              <a:t>‹#›</a:t>
            </a:fld>
            <a:endParaRPr kumimoji="1" lang="ja-JP" altLang="en-US"/>
          </a:p>
        </p:txBody>
      </p:sp>
    </p:spTree>
    <p:extLst>
      <p:ext uri="{BB962C8B-B14F-4D97-AF65-F5344CB8AC3E}">
        <p14:creationId xmlns:p14="http://schemas.microsoft.com/office/powerpoint/2010/main" val="39865573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EFED922-8CAF-49DF-B6C2-C479BBC5F896}" type="datetimeFigureOut">
              <a:rPr kumimoji="1" lang="ja-JP" altLang="en-US" smtClean="0"/>
              <a:t>2024/4/19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00DA163-741A-471E-83DD-211E4696A10B}" type="slidenum">
              <a:rPr kumimoji="1" lang="ja-JP" altLang="en-US" smtClean="0"/>
              <a:t>‹#›</a:t>
            </a:fld>
            <a:endParaRPr kumimoji="1" lang="ja-JP" altLang="en-US"/>
          </a:p>
        </p:txBody>
      </p:sp>
    </p:spTree>
    <p:extLst>
      <p:ext uri="{BB962C8B-B14F-4D97-AF65-F5344CB8AC3E}">
        <p14:creationId xmlns:p14="http://schemas.microsoft.com/office/powerpoint/2010/main" val="1635198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1EFED922-8CAF-49DF-B6C2-C479BBC5F896}" type="datetimeFigureOut">
              <a:rPr kumimoji="1" lang="ja-JP" altLang="en-US" smtClean="0"/>
              <a:t>2024/4/19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00DA163-741A-471E-83DD-211E4696A10B}" type="slidenum">
              <a:rPr kumimoji="1" lang="ja-JP" altLang="en-US" smtClean="0"/>
              <a:t>‹#›</a:t>
            </a:fld>
            <a:endParaRPr kumimoji="1" lang="ja-JP" altLang="en-US"/>
          </a:p>
        </p:txBody>
      </p:sp>
    </p:spTree>
    <p:extLst>
      <p:ext uri="{BB962C8B-B14F-4D97-AF65-F5344CB8AC3E}">
        <p14:creationId xmlns:p14="http://schemas.microsoft.com/office/powerpoint/2010/main" val="26889480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1EFED922-8CAF-49DF-B6C2-C479BBC5F896}" type="datetimeFigureOut">
              <a:rPr kumimoji="1" lang="ja-JP" altLang="en-US" smtClean="0"/>
              <a:t>2024/4/19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800DA163-741A-471E-83DD-211E4696A10B}" type="slidenum">
              <a:rPr kumimoji="1" lang="ja-JP" altLang="en-US" smtClean="0"/>
              <a:t>‹#›</a:t>
            </a:fld>
            <a:endParaRPr kumimoji="1" lang="ja-JP" altLang="en-US"/>
          </a:p>
        </p:txBody>
      </p:sp>
    </p:spTree>
    <p:extLst>
      <p:ext uri="{BB962C8B-B14F-4D97-AF65-F5344CB8AC3E}">
        <p14:creationId xmlns:p14="http://schemas.microsoft.com/office/powerpoint/2010/main" val="14980761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EFED922-8CAF-49DF-B6C2-C479BBC5F896}" type="datetimeFigureOut">
              <a:rPr kumimoji="1" lang="ja-JP" altLang="en-US" smtClean="0"/>
              <a:t>2024/4/19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800DA163-741A-471E-83DD-211E4696A10B}" type="slidenum">
              <a:rPr kumimoji="1" lang="ja-JP" altLang="en-US" smtClean="0"/>
              <a:t>‹#›</a:t>
            </a:fld>
            <a:endParaRPr kumimoji="1" lang="ja-JP" altLang="en-US"/>
          </a:p>
        </p:txBody>
      </p:sp>
    </p:spTree>
    <p:extLst>
      <p:ext uri="{BB962C8B-B14F-4D97-AF65-F5344CB8AC3E}">
        <p14:creationId xmlns:p14="http://schemas.microsoft.com/office/powerpoint/2010/main" val="3809260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EFED922-8CAF-49DF-B6C2-C479BBC5F896}" type="datetimeFigureOut">
              <a:rPr kumimoji="1" lang="ja-JP" altLang="en-US" smtClean="0"/>
              <a:t>2024/4/19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800DA163-741A-471E-83DD-211E4696A10B}" type="slidenum">
              <a:rPr kumimoji="1" lang="ja-JP" altLang="en-US" smtClean="0"/>
              <a:t>‹#›</a:t>
            </a:fld>
            <a:endParaRPr kumimoji="1" lang="ja-JP" altLang="en-US"/>
          </a:p>
        </p:txBody>
      </p:sp>
    </p:spTree>
    <p:extLst>
      <p:ext uri="{BB962C8B-B14F-4D97-AF65-F5344CB8AC3E}">
        <p14:creationId xmlns:p14="http://schemas.microsoft.com/office/powerpoint/2010/main" val="14227149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EFED922-8CAF-49DF-B6C2-C479BBC5F896}" type="datetimeFigureOut">
              <a:rPr kumimoji="1" lang="ja-JP" altLang="en-US" smtClean="0"/>
              <a:t>2024/4/19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00DA163-741A-471E-83DD-211E4696A10B}" type="slidenum">
              <a:rPr kumimoji="1" lang="ja-JP" altLang="en-US" smtClean="0"/>
              <a:t>‹#›</a:t>
            </a:fld>
            <a:endParaRPr kumimoji="1" lang="ja-JP" altLang="en-US"/>
          </a:p>
        </p:txBody>
      </p:sp>
    </p:spTree>
    <p:extLst>
      <p:ext uri="{BB962C8B-B14F-4D97-AF65-F5344CB8AC3E}">
        <p14:creationId xmlns:p14="http://schemas.microsoft.com/office/powerpoint/2010/main" val="28463857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EFED922-8CAF-49DF-B6C2-C479BBC5F896}" type="datetimeFigureOut">
              <a:rPr kumimoji="1" lang="ja-JP" altLang="en-US" smtClean="0"/>
              <a:t>2024/4/19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00DA163-741A-471E-83DD-211E4696A10B}" type="slidenum">
              <a:rPr kumimoji="1" lang="ja-JP" altLang="en-US" smtClean="0"/>
              <a:t>‹#›</a:t>
            </a:fld>
            <a:endParaRPr kumimoji="1" lang="ja-JP" altLang="en-US"/>
          </a:p>
        </p:txBody>
      </p:sp>
    </p:spTree>
    <p:extLst>
      <p:ext uri="{BB962C8B-B14F-4D97-AF65-F5344CB8AC3E}">
        <p14:creationId xmlns:p14="http://schemas.microsoft.com/office/powerpoint/2010/main" val="36490209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FED922-8CAF-49DF-B6C2-C479BBC5F896}" type="datetimeFigureOut">
              <a:rPr kumimoji="1" lang="ja-JP" altLang="en-US" smtClean="0"/>
              <a:t>2024/4/19</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00DA163-741A-471E-83DD-211E4696A10B}" type="slidenum">
              <a:rPr kumimoji="1" lang="ja-JP" altLang="en-US" smtClean="0"/>
              <a:t>‹#›</a:t>
            </a:fld>
            <a:endParaRPr kumimoji="1" lang="ja-JP" altLang="en-US"/>
          </a:p>
        </p:txBody>
      </p:sp>
    </p:spTree>
    <p:extLst>
      <p:ext uri="{BB962C8B-B14F-4D97-AF65-F5344CB8AC3E}">
        <p14:creationId xmlns:p14="http://schemas.microsoft.com/office/powerpoint/2010/main" val="99849375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59572" y="631122"/>
            <a:ext cx="9017457" cy="6149240"/>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p:cNvSpPr txBox="1"/>
          <p:nvPr/>
        </p:nvSpPr>
        <p:spPr>
          <a:xfrm>
            <a:off x="7996137" y="42937"/>
            <a:ext cx="1104232" cy="338554"/>
          </a:xfrm>
          <a:prstGeom prst="rect">
            <a:avLst/>
          </a:prstGeom>
          <a:noFill/>
          <a:ln>
            <a:solidFill>
              <a:schemeClr val="tx1"/>
            </a:solidFill>
          </a:ln>
        </p:spPr>
        <p:txBody>
          <a:bodyPr wrap="square" rtlCol="0">
            <a:spAutoFit/>
          </a:bodyPr>
          <a:lstStyle/>
          <a:p>
            <a:pPr algn="ctr"/>
            <a:r>
              <a:rPr kumimoji="1" lang="ja-JP" altLang="en-US" sz="1600" b="1" dirty="0"/>
              <a:t>別紙</a:t>
            </a:r>
          </a:p>
        </p:txBody>
      </p:sp>
      <p:sp>
        <p:nvSpPr>
          <p:cNvPr id="13" name="正方形/長方形 12"/>
          <p:cNvSpPr/>
          <p:nvPr/>
        </p:nvSpPr>
        <p:spPr>
          <a:xfrm>
            <a:off x="104340" y="548195"/>
            <a:ext cx="8935321" cy="10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6" name="正方形/長方形 15"/>
          <p:cNvSpPr/>
          <p:nvPr/>
        </p:nvSpPr>
        <p:spPr>
          <a:xfrm>
            <a:off x="104340" y="4137"/>
            <a:ext cx="7801220" cy="6044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defRPr/>
            </a:pPr>
            <a:r>
              <a:rPr kumimoji="1" lang="ja-JP" altLang="en-US" sz="1400" dirty="0">
                <a:solidFill>
                  <a:schemeClr val="tx1">
                    <a:lumMod val="75000"/>
                    <a:lumOff val="25000"/>
                  </a:schemeClr>
                </a:solidFill>
                <a:latin typeface="+mn-ea"/>
                <a:cs typeface="Verdana" panose="020B0604030504040204" pitchFamily="34" charset="0"/>
              </a:rPr>
              <a:t>災害にも強く健康にも資する断熱・太陽光住宅普及拡大事業</a:t>
            </a:r>
            <a:endParaRPr kumimoji="1" lang="en-US" altLang="ja-JP" sz="1400" dirty="0">
              <a:solidFill>
                <a:schemeClr val="tx1">
                  <a:lumMod val="75000"/>
                  <a:lumOff val="25000"/>
                </a:schemeClr>
              </a:solidFill>
              <a:latin typeface="+mn-ea"/>
              <a:cs typeface="Verdana" panose="020B0604030504040204" pitchFamily="34" charset="0"/>
            </a:endParaRPr>
          </a:p>
          <a:p>
            <a:pPr lvl="0">
              <a:defRPr/>
            </a:pPr>
            <a:r>
              <a:rPr kumimoji="1" lang="ja-JP" altLang="en-US" b="1" dirty="0">
                <a:solidFill>
                  <a:schemeClr val="tx1">
                    <a:lumMod val="75000"/>
                    <a:lumOff val="25000"/>
                  </a:schemeClr>
                </a:solidFill>
                <a:latin typeface="+mn-ea"/>
                <a:cs typeface="Verdana" panose="020B0604030504040204" pitchFamily="34" charset="0"/>
              </a:rPr>
              <a:t>令和６年度 補助メニュー一覧</a:t>
            </a:r>
            <a:endParaRPr kumimoji="1" lang="en-US" altLang="ja-JP" b="1" dirty="0">
              <a:solidFill>
                <a:schemeClr val="tx1">
                  <a:lumMod val="75000"/>
                  <a:lumOff val="25000"/>
                </a:schemeClr>
              </a:solidFill>
              <a:latin typeface="+mn-ea"/>
              <a:cs typeface="Verdana" panose="020B0604030504040204" pitchFamily="34" charset="0"/>
            </a:endParaRPr>
          </a:p>
        </p:txBody>
      </p:sp>
      <p:sp>
        <p:nvSpPr>
          <p:cNvPr id="17" name="正方形/長方形 16"/>
          <p:cNvSpPr/>
          <p:nvPr/>
        </p:nvSpPr>
        <p:spPr>
          <a:xfrm>
            <a:off x="104340" y="699382"/>
            <a:ext cx="7801220" cy="3773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defRPr/>
            </a:pPr>
            <a:r>
              <a:rPr kumimoji="1" lang="ja-JP" altLang="en-US" b="1" dirty="0">
                <a:solidFill>
                  <a:schemeClr val="tx1">
                    <a:lumMod val="75000"/>
                    <a:lumOff val="25000"/>
                  </a:schemeClr>
                </a:solidFill>
                <a:latin typeface="+mn-ea"/>
                <a:cs typeface="Verdana" panose="020B0604030504040204" pitchFamily="34" charset="0"/>
              </a:rPr>
              <a:t>家庭における太陽光発電導入促進事業</a:t>
            </a:r>
            <a:endParaRPr kumimoji="1" lang="en-US" altLang="ja-JP" b="1" dirty="0">
              <a:solidFill>
                <a:schemeClr val="tx1">
                  <a:lumMod val="75000"/>
                  <a:lumOff val="25000"/>
                </a:schemeClr>
              </a:solidFill>
              <a:latin typeface="+mn-ea"/>
              <a:cs typeface="Verdana" panose="020B0604030504040204" pitchFamily="34" charset="0"/>
            </a:endParaRPr>
          </a:p>
        </p:txBody>
      </p:sp>
      <p:graphicFrame>
        <p:nvGraphicFramePr>
          <p:cNvPr id="20" name="表 19"/>
          <p:cNvGraphicFramePr>
            <a:graphicFrameLocks noGrp="1"/>
          </p:cNvGraphicFramePr>
          <p:nvPr>
            <p:extLst>
              <p:ext uri="{D42A27DB-BD31-4B8C-83A1-F6EECF244321}">
                <p14:modId xmlns:p14="http://schemas.microsoft.com/office/powerpoint/2010/main" val="2574506355"/>
              </p:ext>
            </p:extLst>
          </p:nvPr>
        </p:nvGraphicFramePr>
        <p:xfrm>
          <a:off x="206053" y="1391827"/>
          <a:ext cx="8712000" cy="1285462"/>
        </p:xfrm>
        <a:graphic>
          <a:graphicData uri="http://schemas.openxmlformats.org/drawingml/2006/table">
            <a:tbl>
              <a:tblPr firstRow="1" firstCol="1" bandRow="1">
                <a:tableStyleId>{5C22544A-7EE6-4342-B048-85BDC9FD1C3A}</a:tableStyleId>
              </a:tblPr>
              <a:tblGrid>
                <a:gridCol w="2304000">
                  <a:extLst>
                    <a:ext uri="{9D8B030D-6E8A-4147-A177-3AD203B41FA5}">
                      <a16:colId xmlns:a16="http://schemas.microsoft.com/office/drawing/2014/main" val="1531527990"/>
                    </a:ext>
                  </a:extLst>
                </a:gridCol>
                <a:gridCol w="1080000">
                  <a:extLst>
                    <a:ext uri="{9D8B030D-6E8A-4147-A177-3AD203B41FA5}">
                      <a16:colId xmlns:a16="http://schemas.microsoft.com/office/drawing/2014/main" val="1874251664"/>
                    </a:ext>
                  </a:extLst>
                </a:gridCol>
                <a:gridCol w="5328000">
                  <a:extLst>
                    <a:ext uri="{9D8B030D-6E8A-4147-A177-3AD203B41FA5}">
                      <a16:colId xmlns:a16="http://schemas.microsoft.com/office/drawing/2014/main" val="769151566"/>
                    </a:ext>
                  </a:extLst>
                </a:gridCol>
              </a:tblGrid>
              <a:tr h="294862">
                <a:tc>
                  <a:txBody>
                    <a:bodyPr/>
                    <a:lstStyle/>
                    <a:p>
                      <a:pPr algn="ctr"/>
                      <a:r>
                        <a:rPr kumimoji="1" lang="ja-JP" altLang="en-US" sz="1400" dirty="0">
                          <a:latin typeface="+mn-ea"/>
                          <a:ea typeface="+mn-ea"/>
                        </a:rPr>
                        <a:t>助成対象</a:t>
                      </a:r>
                    </a:p>
                  </a:txBody>
                  <a:tcPr marL="68580" marR="68580" marT="34290" marB="3429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lumMod val="75000"/>
                        <a:alpha val="60000"/>
                      </a:schemeClr>
                    </a:solidFill>
                  </a:tcPr>
                </a:tc>
                <a:tc>
                  <a:txBody>
                    <a:bodyPr/>
                    <a:lstStyle/>
                    <a:p>
                      <a:pPr algn="ctr"/>
                      <a:r>
                        <a:rPr kumimoji="1" lang="ja-JP" altLang="en-US" sz="1400" b="1" dirty="0">
                          <a:solidFill>
                            <a:schemeClr val="bg1"/>
                          </a:solidFill>
                          <a:latin typeface="+mn-ea"/>
                          <a:ea typeface="+mn-ea"/>
                        </a:rPr>
                        <a:t>種別</a:t>
                      </a:r>
                      <a:endParaRPr kumimoji="1" lang="en-US" altLang="ja-JP" sz="1400" b="1" dirty="0">
                        <a:solidFill>
                          <a:schemeClr val="bg1"/>
                        </a:solidFill>
                        <a:latin typeface="+mn-ea"/>
                        <a:ea typeface="+mn-ea"/>
                      </a:endParaRPr>
                    </a:p>
                  </a:txBody>
                  <a:tcPr marL="68580" marR="68580" marT="34290" marB="3429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lumMod val="75000"/>
                        <a:alpha val="60000"/>
                      </a:schemeClr>
                    </a:solidFill>
                  </a:tcPr>
                </a:tc>
                <a:tc>
                  <a:txBody>
                    <a:bodyPr/>
                    <a:lstStyle/>
                    <a:p>
                      <a:pPr algn="ctr"/>
                      <a:r>
                        <a:rPr kumimoji="1" lang="ja-JP" altLang="en-US" sz="1400" dirty="0">
                          <a:latin typeface="+mn-ea"/>
                          <a:ea typeface="+mn-ea"/>
                        </a:rPr>
                        <a:t>上限額</a:t>
                      </a:r>
                    </a:p>
                  </a:txBody>
                  <a:tcPr marL="68580" marR="68580" marT="34290" marB="3429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lumMod val="75000"/>
                        <a:alpha val="60000"/>
                      </a:schemeClr>
                    </a:solidFill>
                  </a:tcPr>
                </a:tc>
                <a:extLst>
                  <a:ext uri="{0D108BD9-81ED-4DB2-BD59-A6C34878D82A}">
                    <a16:rowId xmlns:a16="http://schemas.microsoft.com/office/drawing/2014/main" val="2918016790"/>
                  </a:ext>
                </a:extLst>
              </a:tr>
              <a:tr h="476317">
                <a:tc rowSpan="2">
                  <a:txBody>
                    <a:bodyPr/>
                    <a:lstStyle/>
                    <a:p>
                      <a:pPr algn="ctr"/>
                      <a:r>
                        <a:rPr kumimoji="1" lang="ja-JP" altLang="en-US" sz="1400" dirty="0">
                          <a:solidFill>
                            <a:schemeClr val="bg1"/>
                          </a:solidFill>
                          <a:latin typeface="+mn-ea"/>
                          <a:ea typeface="+mn-ea"/>
                        </a:rPr>
                        <a:t>太陽光発電設備</a:t>
                      </a:r>
                    </a:p>
                  </a:txBody>
                  <a:tcPr marL="68580" marR="68580" marT="34290" marB="34290" anchor="ctr">
                    <a:lnL w="28575" cap="flat" cmpd="sng" algn="ctr">
                      <a:no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lumMod val="75000"/>
                        <a:alpha val="60000"/>
                      </a:schemeClr>
                    </a:solidFill>
                  </a:tcPr>
                </a:tc>
                <a:tc>
                  <a:txBody>
                    <a:bodyPr/>
                    <a:lstStyle/>
                    <a:p>
                      <a:pPr algn="ctr"/>
                      <a:r>
                        <a:rPr kumimoji="1" lang="ja-JP" altLang="en-US" sz="1400" b="0" dirty="0">
                          <a:solidFill>
                            <a:schemeClr val="tx1"/>
                          </a:solidFill>
                          <a:latin typeface="+mn-ea"/>
                          <a:ea typeface="+mn-ea"/>
                        </a:rPr>
                        <a:t>新築住宅</a:t>
                      </a:r>
                    </a:p>
                  </a:txBody>
                  <a:tcPr marL="68580" marR="68580" marT="34290" marB="3429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r>
                        <a:rPr kumimoji="1" lang="ja-JP" altLang="en-US" sz="1400" dirty="0">
                          <a:solidFill>
                            <a:schemeClr val="tx1"/>
                          </a:solidFill>
                          <a:latin typeface="+mn-ea"/>
                          <a:ea typeface="+mn-ea"/>
                        </a:rPr>
                        <a:t>［３</a:t>
                      </a:r>
                      <a:r>
                        <a:rPr kumimoji="1" lang="en-US" altLang="ja-JP" sz="1400" dirty="0">
                          <a:solidFill>
                            <a:schemeClr val="tx1"/>
                          </a:solidFill>
                          <a:latin typeface="+mn-ea"/>
                          <a:ea typeface="+mn-ea"/>
                        </a:rPr>
                        <a:t>.6kW</a:t>
                      </a:r>
                      <a:r>
                        <a:rPr kumimoji="1" lang="ja-JP" altLang="en-US" sz="1400" dirty="0">
                          <a:solidFill>
                            <a:schemeClr val="tx1"/>
                          </a:solidFill>
                          <a:latin typeface="+mn-ea"/>
                          <a:ea typeface="+mn-ea"/>
                        </a:rPr>
                        <a:t>以下の場合］　１２万円</a:t>
                      </a:r>
                      <a:r>
                        <a:rPr kumimoji="1" lang="en-US" altLang="ja-JP" sz="1400" dirty="0">
                          <a:solidFill>
                            <a:schemeClr val="tx1"/>
                          </a:solidFill>
                          <a:latin typeface="+mn-ea"/>
                          <a:ea typeface="+mn-ea"/>
                        </a:rPr>
                        <a:t>/kW</a:t>
                      </a:r>
                      <a:r>
                        <a:rPr kumimoji="1" lang="ja-JP" altLang="en-US" sz="1400" dirty="0">
                          <a:solidFill>
                            <a:schemeClr val="tx1"/>
                          </a:solidFill>
                          <a:latin typeface="+mn-ea"/>
                          <a:ea typeface="+mn-ea"/>
                        </a:rPr>
                        <a:t>（上限３６万円）</a:t>
                      </a:r>
                    </a:p>
                    <a:p>
                      <a:r>
                        <a:rPr kumimoji="1" lang="ja-JP" altLang="en-US" sz="1400" dirty="0">
                          <a:solidFill>
                            <a:schemeClr val="tx1"/>
                          </a:solidFill>
                          <a:latin typeface="+mn-ea"/>
                          <a:ea typeface="+mn-ea"/>
                        </a:rPr>
                        <a:t>［３</a:t>
                      </a:r>
                      <a:r>
                        <a:rPr kumimoji="1" lang="en-US" altLang="ja-JP" sz="1400" dirty="0">
                          <a:solidFill>
                            <a:schemeClr val="tx1"/>
                          </a:solidFill>
                          <a:latin typeface="+mn-ea"/>
                          <a:ea typeface="+mn-ea"/>
                        </a:rPr>
                        <a:t>.6kW</a:t>
                      </a:r>
                      <a:r>
                        <a:rPr kumimoji="1" lang="ja-JP" altLang="en-US" sz="1400" dirty="0">
                          <a:solidFill>
                            <a:schemeClr val="tx1"/>
                          </a:solidFill>
                          <a:latin typeface="+mn-ea"/>
                          <a:ea typeface="+mn-ea"/>
                        </a:rPr>
                        <a:t>を超える場合］１０万円</a:t>
                      </a:r>
                      <a:r>
                        <a:rPr kumimoji="1" lang="en-US" altLang="ja-JP" sz="1400" dirty="0">
                          <a:solidFill>
                            <a:schemeClr val="tx1"/>
                          </a:solidFill>
                          <a:latin typeface="+mn-ea"/>
                          <a:ea typeface="+mn-ea"/>
                        </a:rPr>
                        <a:t>/kW</a:t>
                      </a:r>
                      <a:r>
                        <a:rPr kumimoji="1" lang="ja-JP" altLang="en-US" sz="1400" dirty="0">
                          <a:solidFill>
                            <a:schemeClr val="tx1"/>
                          </a:solidFill>
                          <a:latin typeface="+mn-ea"/>
                          <a:ea typeface="+mn-ea"/>
                        </a:rPr>
                        <a:t>（５０ｋＷ未満）</a:t>
                      </a:r>
                    </a:p>
                  </a:txBody>
                  <a:tcPr marL="68580" marR="68580" marT="34290" marB="3429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4067847750"/>
                  </a:ext>
                </a:extLst>
              </a:tr>
              <a:tr h="476317">
                <a:tc vMerge="1">
                  <a:txBody>
                    <a:bodyPr/>
                    <a:lstStyle/>
                    <a:p>
                      <a:endParaRPr kumimoji="1" lang="ja-JP" altLang="en-US"/>
                    </a:p>
                  </a:txBody>
                  <a:tcPr/>
                </a:tc>
                <a:tc>
                  <a:txBody>
                    <a:bodyPr/>
                    <a:lstStyle/>
                    <a:p>
                      <a:pPr algn="ctr"/>
                      <a:r>
                        <a:rPr kumimoji="1" lang="ja-JP" altLang="en-US" sz="1400" b="0" dirty="0">
                          <a:solidFill>
                            <a:schemeClr val="tx1"/>
                          </a:solidFill>
                          <a:latin typeface="+mn-ea"/>
                          <a:ea typeface="+mn-ea"/>
                        </a:rPr>
                        <a:t>既存住宅</a:t>
                      </a:r>
                    </a:p>
                  </a:txBody>
                  <a:tcPr marL="68580" marR="68580" marT="34290" marB="3429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r>
                        <a:rPr kumimoji="1" lang="ja-JP" altLang="en-US" sz="1400" dirty="0">
                          <a:solidFill>
                            <a:schemeClr val="tx1"/>
                          </a:solidFill>
                          <a:latin typeface="+mn-ea"/>
                          <a:ea typeface="+mn-ea"/>
                        </a:rPr>
                        <a:t>［３</a:t>
                      </a:r>
                      <a:r>
                        <a:rPr kumimoji="1" lang="en-US" altLang="ja-JP" sz="1400" dirty="0">
                          <a:solidFill>
                            <a:schemeClr val="tx1"/>
                          </a:solidFill>
                          <a:latin typeface="+mn-ea"/>
                          <a:ea typeface="+mn-ea"/>
                        </a:rPr>
                        <a:t>.75kW</a:t>
                      </a:r>
                      <a:r>
                        <a:rPr kumimoji="1" lang="ja-JP" altLang="en-US" sz="1400" dirty="0">
                          <a:solidFill>
                            <a:schemeClr val="tx1"/>
                          </a:solidFill>
                          <a:latin typeface="+mn-ea"/>
                          <a:ea typeface="+mn-ea"/>
                        </a:rPr>
                        <a:t>以下の場合］　１５万円</a:t>
                      </a:r>
                      <a:r>
                        <a:rPr kumimoji="1" lang="en-US" altLang="ja-JP" sz="1400" dirty="0">
                          <a:solidFill>
                            <a:schemeClr val="tx1"/>
                          </a:solidFill>
                          <a:latin typeface="+mn-ea"/>
                          <a:ea typeface="+mn-ea"/>
                        </a:rPr>
                        <a:t>/kW</a:t>
                      </a:r>
                      <a:r>
                        <a:rPr kumimoji="1" lang="ja-JP" altLang="en-US" sz="1400" dirty="0">
                          <a:solidFill>
                            <a:schemeClr val="tx1"/>
                          </a:solidFill>
                          <a:latin typeface="+mn-ea"/>
                          <a:ea typeface="+mn-ea"/>
                        </a:rPr>
                        <a:t>（上限４５万円）</a:t>
                      </a:r>
                    </a:p>
                    <a:p>
                      <a:r>
                        <a:rPr kumimoji="1" lang="ja-JP" altLang="en-US" sz="1400" dirty="0">
                          <a:solidFill>
                            <a:schemeClr val="tx1"/>
                          </a:solidFill>
                          <a:latin typeface="+mn-ea"/>
                          <a:ea typeface="+mn-ea"/>
                        </a:rPr>
                        <a:t>［３</a:t>
                      </a:r>
                      <a:r>
                        <a:rPr kumimoji="1" lang="en-US" altLang="ja-JP" sz="1400" dirty="0">
                          <a:solidFill>
                            <a:schemeClr val="tx1"/>
                          </a:solidFill>
                          <a:latin typeface="+mn-ea"/>
                          <a:ea typeface="+mn-ea"/>
                        </a:rPr>
                        <a:t>.75kW</a:t>
                      </a:r>
                      <a:r>
                        <a:rPr kumimoji="1" lang="ja-JP" altLang="en-US" sz="1400" dirty="0">
                          <a:solidFill>
                            <a:schemeClr val="tx1"/>
                          </a:solidFill>
                          <a:latin typeface="+mn-ea"/>
                          <a:ea typeface="+mn-ea"/>
                        </a:rPr>
                        <a:t>を超える場合］１２万円</a:t>
                      </a:r>
                      <a:r>
                        <a:rPr kumimoji="1" lang="en-US" altLang="ja-JP" sz="1400" dirty="0">
                          <a:solidFill>
                            <a:schemeClr val="tx1"/>
                          </a:solidFill>
                          <a:latin typeface="+mn-ea"/>
                          <a:ea typeface="+mn-ea"/>
                        </a:rPr>
                        <a:t>/kW</a:t>
                      </a:r>
                      <a:r>
                        <a:rPr kumimoji="1" lang="ja-JP" altLang="en-US" sz="1400" dirty="0">
                          <a:solidFill>
                            <a:schemeClr val="tx1"/>
                          </a:solidFill>
                          <a:latin typeface="+mn-ea"/>
                          <a:ea typeface="+mn-ea"/>
                        </a:rPr>
                        <a:t>（５０ｋＷ未満）</a:t>
                      </a:r>
                    </a:p>
                  </a:txBody>
                  <a:tcPr marL="68580" marR="68580" marT="34290" marB="3429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196503835"/>
                  </a:ext>
                </a:extLst>
              </a:tr>
            </a:tbl>
          </a:graphicData>
        </a:graphic>
      </p:graphicFrame>
      <p:graphicFrame>
        <p:nvGraphicFramePr>
          <p:cNvPr id="21" name="表 20"/>
          <p:cNvGraphicFramePr>
            <a:graphicFrameLocks noGrp="1"/>
          </p:cNvGraphicFramePr>
          <p:nvPr>
            <p:extLst>
              <p:ext uri="{D42A27DB-BD31-4B8C-83A1-F6EECF244321}">
                <p14:modId xmlns:p14="http://schemas.microsoft.com/office/powerpoint/2010/main" val="2742210916"/>
              </p:ext>
            </p:extLst>
          </p:nvPr>
        </p:nvGraphicFramePr>
        <p:xfrm>
          <a:off x="206053" y="3425625"/>
          <a:ext cx="8712000" cy="1861037"/>
        </p:xfrm>
        <a:graphic>
          <a:graphicData uri="http://schemas.openxmlformats.org/drawingml/2006/table">
            <a:tbl>
              <a:tblPr firstRow="1" firstCol="1" bandRow="1">
                <a:tableStyleId>{5C22544A-7EE6-4342-B048-85BDC9FD1C3A}</a:tableStyleId>
              </a:tblPr>
              <a:tblGrid>
                <a:gridCol w="2304000">
                  <a:extLst>
                    <a:ext uri="{9D8B030D-6E8A-4147-A177-3AD203B41FA5}">
                      <a16:colId xmlns:a16="http://schemas.microsoft.com/office/drawing/2014/main" val="1531527990"/>
                    </a:ext>
                  </a:extLst>
                </a:gridCol>
                <a:gridCol w="2592000">
                  <a:extLst>
                    <a:ext uri="{9D8B030D-6E8A-4147-A177-3AD203B41FA5}">
                      <a16:colId xmlns:a16="http://schemas.microsoft.com/office/drawing/2014/main" val="1874251664"/>
                    </a:ext>
                  </a:extLst>
                </a:gridCol>
                <a:gridCol w="3816000">
                  <a:extLst>
                    <a:ext uri="{9D8B030D-6E8A-4147-A177-3AD203B41FA5}">
                      <a16:colId xmlns:a16="http://schemas.microsoft.com/office/drawing/2014/main" val="769151566"/>
                    </a:ext>
                  </a:extLst>
                </a:gridCol>
              </a:tblGrid>
              <a:tr h="318335">
                <a:tc>
                  <a:txBody>
                    <a:bodyPr/>
                    <a:lstStyle/>
                    <a:p>
                      <a:pPr algn="ctr"/>
                      <a:r>
                        <a:rPr kumimoji="1" lang="ja-JP" altLang="en-US" sz="1400" dirty="0">
                          <a:latin typeface="+mn-ea"/>
                          <a:ea typeface="+mn-ea"/>
                        </a:rPr>
                        <a:t>助成対象</a:t>
                      </a:r>
                    </a:p>
                  </a:txBody>
                  <a:tcPr marL="68580" marR="68580" marT="34290" marB="3429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lumMod val="75000"/>
                        <a:alpha val="60000"/>
                      </a:schemeClr>
                    </a:solidFill>
                  </a:tcPr>
                </a:tc>
                <a:tc>
                  <a:txBody>
                    <a:bodyPr/>
                    <a:lstStyle/>
                    <a:p>
                      <a:pPr algn="ctr"/>
                      <a:r>
                        <a:rPr kumimoji="1" lang="ja-JP" altLang="en-US" sz="1400" b="1" dirty="0">
                          <a:solidFill>
                            <a:schemeClr val="bg1"/>
                          </a:solidFill>
                          <a:latin typeface="+mn-ea"/>
                          <a:ea typeface="+mn-ea"/>
                        </a:rPr>
                        <a:t>上限額</a:t>
                      </a:r>
                      <a:endParaRPr kumimoji="1" lang="en-US" altLang="ja-JP" sz="1400" b="1" dirty="0">
                        <a:solidFill>
                          <a:schemeClr val="bg1"/>
                        </a:solidFill>
                        <a:latin typeface="+mn-ea"/>
                        <a:ea typeface="+mn-ea"/>
                      </a:endParaRPr>
                    </a:p>
                  </a:txBody>
                  <a:tcPr marL="68580" marR="68580" marT="34290" marB="3429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lumMod val="75000"/>
                        <a:alpha val="60000"/>
                      </a:schemeClr>
                    </a:solidFill>
                  </a:tcPr>
                </a:tc>
                <a:tc>
                  <a:txBody>
                    <a:bodyPr/>
                    <a:lstStyle/>
                    <a:p>
                      <a:pPr algn="ctr"/>
                      <a:r>
                        <a:rPr kumimoji="1" lang="ja-JP" altLang="en-US" sz="1400" dirty="0">
                          <a:latin typeface="+mn-ea"/>
                          <a:ea typeface="+mn-ea"/>
                        </a:rPr>
                        <a:t>要件</a:t>
                      </a:r>
                    </a:p>
                  </a:txBody>
                  <a:tcPr marL="68580" marR="68580" marT="34290" marB="3429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lumMod val="75000"/>
                        <a:alpha val="60000"/>
                      </a:schemeClr>
                    </a:solidFill>
                  </a:tcPr>
                </a:tc>
                <a:extLst>
                  <a:ext uri="{0D108BD9-81ED-4DB2-BD59-A6C34878D82A}">
                    <a16:rowId xmlns:a16="http://schemas.microsoft.com/office/drawing/2014/main" val="2918016790"/>
                  </a:ext>
                </a:extLst>
              </a:tr>
              <a:tr h="514234">
                <a:tc>
                  <a:txBody>
                    <a:bodyPr/>
                    <a:lstStyle/>
                    <a:p>
                      <a:pPr algn="ctr"/>
                      <a:r>
                        <a:rPr kumimoji="1" lang="ja-JP" altLang="ja-JP" sz="1400" b="1" kern="1200" dirty="0">
                          <a:solidFill>
                            <a:schemeClr val="lt1"/>
                          </a:solidFill>
                          <a:effectLst/>
                          <a:latin typeface="+mn-lt"/>
                          <a:ea typeface="+mn-ea"/>
                          <a:cs typeface="+mn-cs"/>
                        </a:rPr>
                        <a:t>防水工事</a:t>
                      </a:r>
                      <a:endParaRPr kumimoji="1" lang="ja-JP" altLang="en-US" sz="1400" dirty="0">
                        <a:solidFill>
                          <a:schemeClr val="bg1"/>
                        </a:solidFill>
                        <a:latin typeface="+mn-ea"/>
                        <a:ea typeface="+mn-ea"/>
                      </a:endParaRPr>
                    </a:p>
                  </a:txBody>
                  <a:tcPr marL="68580" marR="68580" marT="34290" marB="34290" anchor="ctr">
                    <a:lnL w="28575" cap="flat" cmpd="sng" algn="ctr">
                      <a:no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lumMod val="75000"/>
                        <a:alpha val="60000"/>
                      </a:schemeClr>
                    </a:solidFill>
                  </a:tcPr>
                </a:tc>
                <a:tc>
                  <a:txBody>
                    <a:bodyPr/>
                    <a:lstStyle/>
                    <a:p>
                      <a:pPr algn="ctr"/>
                      <a:r>
                        <a:rPr kumimoji="1" lang="en-US" altLang="ja-JP" sz="1200" b="0" u="none" dirty="0">
                          <a:solidFill>
                            <a:schemeClr val="tx1"/>
                          </a:solidFill>
                          <a:latin typeface="+mn-ea"/>
                          <a:ea typeface="+mn-ea"/>
                        </a:rPr>
                        <a:t>18</a:t>
                      </a:r>
                      <a:r>
                        <a:rPr kumimoji="1" lang="ja-JP" altLang="en-US" sz="1200" b="0" u="none" dirty="0">
                          <a:solidFill>
                            <a:schemeClr val="tx1"/>
                          </a:solidFill>
                          <a:latin typeface="+mn-ea"/>
                          <a:ea typeface="+mn-ea"/>
                        </a:rPr>
                        <a:t>万円</a:t>
                      </a:r>
                      <a:r>
                        <a:rPr kumimoji="1" lang="en-US" altLang="ja-JP" sz="1200" b="0" u="none" dirty="0">
                          <a:solidFill>
                            <a:schemeClr val="tx1"/>
                          </a:solidFill>
                          <a:latin typeface="+mn-ea"/>
                          <a:ea typeface="+mn-ea"/>
                        </a:rPr>
                        <a:t>/kW</a:t>
                      </a:r>
                    </a:p>
                    <a:p>
                      <a:pPr algn="ctr"/>
                      <a:r>
                        <a:rPr kumimoji="1" lang="ja-JP" altLang="en-US" sz="1200" b="0" u="none" dirty="0">
                          <a:solidFill>
                            <a:schemeClr val="tx1"/>
                          </a:solidFill>
                          <a:latin typeface="+mn-ea"/>
                          <a:ea typeface="+mn-ea"/>
                        </a:rPr>
                        <a:t>（既存集合住宅及び既存戸建住宅）</a:t>
                      </a:r>
                    </a:p>
                  </a:txBody>
                  <a:tcPr marL="68580" marR="68580" marT="34290" marB="3429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r>
                        <a:rPr kumimoji="1" lang="ja-JP" altLang="en-US" sz="1400" b="0" u="none" dirty="0">
                          <a:solidFill>
                            <a:schemeClr val="tx1"/>
                          </a:solidFill>
                          <a:latin typeface="+mn-ea"/>
                          <a:ea typeface="+mn-ea"/>
                        </a:rPr>
                        <a:t>陸屋根の既存住宅に太陽光発電システムを設置する際に行ったもの　等</a:t>
                      </a:r>
                    </a:p>
                  </a:txBody>
                  <a:tcPr marL="68580" marR="68580" marT="34290" marB="3429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4067847750"/>
                  </a:ext>
                </a:extLst>
              </a:tr>
              <a:tr h="514234">
                <a:tc>
                  <a:txBody>
                    <a:bodyPr/>
                    <a:lstStyle/>
                    <a:p>
                      <a:pPr algn="ctr"/>
                      <a:r>
                        <a:rPr kumimoji="1" lang="ja-JP" altLang="en-US" sz="1400" dirty="0">
                          <a:solidFill>
                            <a:schemeClr val="bg1"/>
                          </a:solidFill>
                          <a:latin typeface="+mn-ea"/>
                          <a:ea typeface="+mn-ea"/>
                        </a:rPr>
                        <a:t>架台設置</a:t>
                      </a:r>
                    </a:p>
                  </a:txBody>
                  <a:tcPr marL="68580" marR="68580" marT="34290" marB="34290" anchor="ctr">
                    <a:lnL w="28575" cap="flat" cmpd="sng" algn="ctr">
                      <a:no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lumMod val="75000"/>
                        <a:alpha val="60000"/>
                      </a:schemeClr>
                    </a:solidFill>
                  </a:tcPr>
                </a:tc>
                <a:tc>
                  <a:txBody>
                    <a:bodyPr/>
                    <a:lstStyle/>
                    <a:p>
                      <a:pPr algn="ctr"/>
                      <a:r>
                        <a:rPr kumimoji="1" lang="ja-JP" altLang="en-US" sz="1200" b="0" u="none" dirty="0">
                          <a:solidFill>
                            <a:schemeClr val="tx1"/>
                          </a:solidFill>
                          <a:latin typeface="+mn-ea"/>
                          <a:ea typeface="+mn-ea"/>
                        </a:rPr>
                        <a:t>（集合住宅）</a:t>
                      </a:r>
                      <a:r>
                        <a:rPr kumimoji="1" lang="en-US" altLang="ja-JP" sz="1200" b="0" u="none" dirty="0">
                          <a:solidFill>
                            <a:schemeClr val="tx1"/>
                          </a:solidFill>
                          <a:latin typeface="+mn-ea"/>
                          <a:ea typeface="+mn-ea"/>
                        </a:rPr>
                        <a:t>20</a:t>
                      </a:r>
                      <a:r>
                        <a:rPr kumimoji="1" lang="ja-JP" altLang="en-US" sz="1200" b="0" u="none" dirty="0">
                          <a:solidFill>
                            <a:schemeClr val="tx1"/>
                          </a:solidFill>
                          <a:latin typeface="+mn-ea"/>
                          <a:ea typeface="+mn-ea"/>
                        </a:rPr>
                        <a:t>万円</a:t>
                      </a:r>
                      <a:r>
                        <a:rPr kumimoji="1" lang="en-US" altLang="ja-JP" sz="1200" b="0" u="none" dirty="0">
                          <a:solidFill>
                            <a:schemeClr val="tx1"/>
                          </a:solidFill>
                          <a:latin typeface="+mn-ea"/>
                          <a:ea typeface="+mn-ea"/>
                        </a:rPr>
                        <a:t>/kW</a:t>
                      </a:r>
                    </a:p>
                    <a:p>
                      <a:pPr algn="ctr"/>
                      <a:r>
                        <a:rPr kumimoji="1" lang="ja-JP" altLang="en-US" sz="1200" b="0" u="none" dirty="0">
                          <a:solidFill>
                            <a:schemeClr val="tx1"/>
                          </a:solidFill>
                          <a:latin typeface="+mn-ea"/>
                          <a:ea typeface="+mn-ea"/>
                        </a:rPr>
                        <a:t>（既存戸建住宅）</a:t>
                      </a:r>
                      <a:r>
                        <a:rPr kumimoji="1" lang="en-US" altLang="ja-JP" sz="1200" b="0" u="none" dirty="0">
                          <a:solidFill>
                            <a:schemeClr val="tx1"/>
                          </a:solidFill>
                          <a:latin typeface="+mn-ea"/>
                          <a:ea typeface="+mn-ea"/>
                        </a:rPr>
                        <a:t>10</a:t>
                      </a:r>
                      <a:r>
                        <a:rPr kumimoji="1" lang="ja-JP" altLang="en-US" sz="1200" b="0" u="none" dirty="0">
                          <a:solidFill>
                            <a:schemeClr val="tx1"/>
                          </a:solidFill>
                          <a:latin typeface="+mn-ea"/>
                          <a:ea typeface="+mn-ea"/>
                        </a:rPr>
                        <a:t>万円</a:t>
                      </a:r>
                      <a:r>
                        <a:rPr kumimoji="1" lang="en-US" altLang="ja-JP" sz="1200" b="0" u="none" dirty="0">
                          <a:solidFill>
                            <a:schemeClr val="tx1"/>
                          </a:solidFill>
                          <a:latin typeface="+mn-ea"/>
                          <a:ea typeface="+mn-ea"/>
                        </a:rPr>
                        <a:t>/kW</a:t>
                      </a:r>
                    </a:p>
                  </a:txBody>
                  <a:tcPr marL="68580" marR="68580" marT="34290" marB="3429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r>
                        <a:rPr kumimoji="1" lang="ja-JP" altLang="en-US" sz="1400" b="0" u="none" dirty="0">
                          <a:solidFill>
                            <a:schemeClr val="tx1"/>
                          </a:solidFill>
                          <a:latin typeface="+mn-ea"/>
                          <a:ea typeface="+mn-ea"/>
                        </a:rPr>
                        <a:t>陸屋根の住宅に太陽光発電システムを設置するもの　等</a:t>
                      </a:r>
                    </a:p>
                  </a:txBody>
                  <a:tcPr marL="68580" marR="68580" marT="34290" marB="3429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196503835"/>
                  </a:ext>
                </a:extLst>
              </a:tr>
              <a:tr h="514234">
                <a:tc>
                  <a:txBody>
                    <a:bodyPr/>
                    <a:lstStyle/>
                    <a:p>
                      <a:pPr algn="ctr"/>
                      <a:r>
                        <a:rPr kumimoji="1" lang="ja-JP" altLang="en-US" sz="1400" dirty="0">
                          <a:solidFill>
                            <a:schemeClr val="bg1"/>
                          </a:solidFill>
                          <a:latin typeface="+mn-ea"/>
                          <a:ea typeface="+mn-ea"/>
                        </a:rPr>
                        <a:t>機能性</a:t>
                      </a:r>
                      <a:r>
                        <a:rPr kumimoji="1" lang="en-US" altLang="ja-JP" sz="1400" dirty="0">
                          <a:solidFill>
                            <a:schemeClr val="bg1"/>
                          </a:solidFill>
                          <a:latin typeface="+mn-ea"/>
                          <a:ea typeface="+mn-ea"/>
                        </a:rPr>
                        <a:t>PV</a:t>
                      </a:r>
                      <a:endParaRPr kumimoji="1" lang="ja-JP" altLang="en-US" sz="1400" dirty="0">
                        <a:solidFill>
                          <a:schemeClr val="bg1"/>
                        </a:solidFill>
                        <a:latin typeface="+mn-ea"/>
                        <a:ea typeface="+mn-ea"/>
                      </a:endParaRPr>
                    </a:p>
                  </a:txBody>
                  <a:tcPr marL="68580" marR="68580" marT="34290" marB="34290" anchor="ctr">
                    <a:lnL w="28575" cap="flat" cmpd="sng" algn="ctr">
                      <a:no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lumMod val="75000"/>
                        <a:alpha val="60000"/>
                      </a:schemeClr>
                    </a:solidFill>
                  </a:tcPr>
                </a:tc>
                <a:tc>
                  <a:txBody>
                    <a:bodyPr/>
                    <a:lstStyle/>
                    <a:p>
                      <a:pPr algn="ctr"/>
                      <a:r>
                        <a:rPr kumimoji="1" lang="ja-JP" altLang="en-US" sz="1200" b="0" dirty="0">
                          <a:solidFill>
                            <a:schemeClr val="tx1"/>
                          </a:solidFill>
                          <a:latin typeface="+mn-ea"/>
                          <a:ea typeface="+mn-ea"/>
                        </a:rPr>
                        <a:t>５万円、</a:t>
                      </a:r>
                      <a:r>
                        <a:rPr kumimoji="1" lang="en-US" altLang="ja-JP" sz="1200" b="0" dirty="0">
                          <a:solidFill>
                            <a:schemeClr val="tx1"/>
                          </a:solidFill>
                          <a:latin typeface="+mn-ea"/>
                          <a:ea typeface="+mn-ea"/>
                        </a:rPr>
                        <a:t>2</a:t>
                      </a:r>
                      <a:r>
                        <a:rPr kumimoji="1" lang="ja-JP" altLang="en-US" sz="1200" b="0" dirty="0">
                          <a:solidFill>
                            <a:schemeClr val="tx1"/>
                          </a:solidFill>
                          <a:latin typeface="+mn-ea"/>
                          <a:ea typeface="+mn-ea"/>
                        </a:rPr>
                        <a:t>万円</a:t>
                      </a:r>
                      <a:r>
                        <a:rPr kumimoji="1" lang="ja-JP" altLang="en-US" sz="1200" b="1" dirty="0">
                          <a:solidFill>
                            <a:srgbClr val="FF0000"/>
                          </a:solidFill>
                          <a:latin typeface="+mn-ea"/>
                          <a:ea typeface="+mn-ea"/>
                        </a:rPr>
                        <a:t>又は</a:t>
                      </a:r>
                      <a:r>
                        <a:rPr kumimoji="1" lang="en-US" altLang="ja-JP" sz="1200" b="1" dirty="0">
                          <a:solidFill>
                            <a:srgbClr val="FF0000"/>
                          </a:solidFill>
                          <a:latin typeface="+mn-ea"/>
                          <a:ea typeface="+mn-ea"/>
                        </a:rPr>
                        <a:t>1</a:t>
                      </a:r>
                      <a:r>
                        <a:rPr kumimoji="1" lang="ja-JP" altLang="en-US" sz="1200" b="1" dirty="0">
                          <a:solidFill>
                            <a:srgbClr val="FF0000"/>
                          </a:solidFill>
                          <a:latin typeface="+mn-ea"/>
                          <a:ea typeface="+mn-ea"/>
                        </a:rPr>
                        <a:t>万円</a:t>
                      </a:r>
                      <a:r>
                        <a:rPr kumimoji="1" lang="en-US" altLang="ja-JP" sz="1200" b="0" dirty="0">
                          <a:solidFill>
                            <a:schemeClr val="tx1"/>
                          </a:solidFill>
                          <a:latin typeface="+mn-ea"/>
                          <a:ea typeface="+mn-ea"/>
                        </a:rPr>
                        <a:t>/kW</a:t>
                      </a:r>
                      <a:endParaRPr kumimoji="1" lang="ja-JP" altLang="en-US" sz="1200" b="0" dirty="0">
                        <a:solidFill>
                          <a:schemeClr val="tx1"/>
                        </a:solidFill>
                        <a:latin typeface="+mn-ea"/>
                        <a:ea typeface="+mn-ea"/>
                      </a:endParaRPr>
                    </a:p>
                  </a:txBody>
                  <a:tcPr marL="68580" marR="68580" marT="34290" marB="3429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r>
                        <a:rPr kumimoji="1" lang="ja-JP" altLang="en-US" sz="1400" dirty="0">
                          <a:solidFill>
                            <a:schemeClr val="tx1"/>
                          </a:solidFill>
                          <a:latin typeface="+mn-ea"/>
                          <a:ea typeface="+mn-ea"/>
                        </a:rPr>
                        <a:t>優れた機能性を有する太陽光発電システムとして認定された製品を設置するもの等</a:t>
                      </a:r>
                    </a:p>
                  </a:txBody>
                  <a:tcPr marL="68580" marR="68580" marT="34290" marB="3429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411880379"/>
                  </a:ext>
                </a:extLst>
              </a:tr>
            </a:tbl>
          </a:graphicData>
        </a:graphic>
      </p:graphicFrame>
      <p:graphicFrame>
        <p:nvGraphicFramePr>
          <p:cNvPr id="25" name="表 24"/>
          <p:cNvGraphicFramePr>
            <a:graphicFrameLocks noGrp="1"/>
          </p:cNvGraphicFramePr>
          <p:nvPr>
            <p:extLst>
              <p:ext uri="{D42A27DB-BD31-4B8C-83A1-F6EECF244321}">
                <p14:modId xmlns:p14="http://schemas.microsoft.com/office/powerpoint/2010/main" val="487847203"/>
              </p:ext>
            </p:extLst>
          </p:nvPr>
        </p:nvGraphicFramePr>
        <p:xfrm>
          <a:off x="206053" y="5736643"/>
          <a:ext cx="8712000" cy="739786"/>
        </p:xfrm>
        <a:graphic>
          <a:graphicData uri="http://schemas.openxmlformats.org/drawingml/2006/table">
            <a:tbl>
              <a:tblPr firstRow="1" firstCol="1" bandRow="1">
                <a:tableStyleId>{5C22544A-7EE6-4342-B048-85BDC9FD1C3A}</a:tableStyleId>
              </a:tblPr>
              <a:tblGrid>
                <a:gridCol w="2304000">
                  <a:extLst>
                    <a:ext uri="{9D8B030D-6E8A-4147-A177-3AD203B41FA5}">
                      <a16:colId xmlns:a16="http://schemas.microsoft.com/office/drawing/2014/main" val="1531527990"/>
                    </a:ext>
                  </a:extLst>
                </a:gridCol>
                <a:gridCol w="2592000">
                  <a:extLst>
                    <a:ext uri="{9D8B030D-6E8A-4147-A177-3AD203B41FA5}">
                      <a16:colId xmlns:a16="http://schemas.microsoft.com/office/drawing/2014/main" val="1874251664"/>
                    </a:ext>
                  </a:extLst>
                </a:gridCol>
                <a:gridCol w="3816000">
                  <a:extLst>
                    <a:ext uri="{9D8B030D-6E8A-4147-A177-3AD203B41FA5}">
                      <a16:colId xmlns:a16="http://schemas.microsoft.com/office/drawing/2014/main" val="769151566"/>
                    </a:ext>
                  </a:extLst>
                </a:gridCol>
              </a:tblGrid>
              <a:tr h="282859">
                <a:tc>
                  <a:txBody>
                    <a:bodyPr/>
                    <a:lstStyle/>
                    <a:p>
                      <a:pPr algn="ctr"/>
                      <a:r>
                        <a:rPr kumimoji="1" lang="ja-JP" altLang="en-US" sz="1400" dirty="0">
                          <a:latin typeface="+mn-ea"/>
                          <a:ea typeface="+mn-ea"/>
                        </a:rPr>
                        <a:t>助成対象</a:t>
                      </a:r>
                    </a:p>
                  </a:txBody>
                  <a:tcPr marL="68580" marR="68580" marT="34290" marB="3429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lumMod val="75000"/>
                        <a:alpha val="60000"/>
                      </a:schemeClr>
                    </a:solidFill>
                  </a:tcPr>
                </a:tc>
                <a:tc>
                  <a:txBody>
                    <a:bodyPr/>
                    <a:lstStyle/>
                    <a:p>
                      <a:pPr algn="ctr"/>
                      <a:r>
                        <a:rPr kumimoji="1" lang="ja-JP" altLang="en-US" sz="1400" b="1" dirty="0">
                          <a:solidFill>
                            <a:schemeClr val="bg1"/>
                          </a:solidFill>
                          <a:latin typeface="+mn-ea"/>
                          <a:ea typeface="+mn-ea"/>
                        </a:rPr>
                        <a:t>助成率</a:t>
                      </a:r>
                      <a:endParaRPr kumimoji="1" lang="en-US" altLang="ja-JP" sz="1400" b="1" dirty="0">
                        <a:solidFill>
                          <a:schemeClr val="bg1"/>
                        </a:solidFill>
                        <a:latin typeface="+mn-ea"/>
                        <a:ea typeface="+mn-ea"/>
                      </a:endParaRPr>
                    </a:p>
                  </a:txBody>
                  <a:tcPr marL="68580" marR="68580" marT="34290" marB="3429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lumMod val="75000"/>
                        <a:alpha val="60000"/>
                      </a:schemeClr>
                    </a:solidFill>
                  </a:tcPr>
                </a:tc>
                <a:tc>
                  <a:txBody>
                    <a:bodyPr/>
                    <a:lstStyle/>
                    <a:p>
                      <a:pPr algn="ctr"/>
                      <a:r>
                        <a:rPr kumimoji="1" lang="ja-JP" altLang="en-US" sz="1400" dirty="0">
                          <a:latin typeface="+mn-ea"/>
                          <a:ea typeface="+mn-ea"/>
                        </a:rPr>
                        <a:t>上限額</a:t>
                      </a:r>
                    </a:p>
                  </a:txBody>
                  <a:tcPr marL="68580" marR="68580" marT="34290" marB="3429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lumMod val="75000"/>
                        <a:alpha val="60000"/>
                      </a:schemeClr>
                    </a:solidFill>
                  </a:tcPr>
                </a:tc>
                <a:extLst>
                  <a:ext uri="{0D108BD9-81ED-4DB2-BD59-A6C34878D82A}">
                    <a16:rowId xmlns:a16="http://schemas.microsoft.com/office/drawing/2014/main" val="2918016790"/>
                  </a:ext>
                </a:extLst>
              </a:tr>
              <a:tr h="456927">
                <a:tc>
                  <a:txBody>
                    <a:bodyPr/>
                    <a:lstStyle/>
                    <a:p>
                      <a:pPr algn="ctr"/>
                      <a:r>
                        <a:rPr kumimoji="1" lang="ja-JP" altLang="en-US" sz="1400" dirty="0">
                          <a:solidFill>
                            <a:schemeClr val="bg1"/>
                          </a:solidFill>
                          <a:latin typeface="+mn-ea"/>
                          <a:ea typeface="+mn-ea"/>
                        </a:rPr>
                        <a:t>パワーコンディショナ更新</a:t>
                      </a:r>
                    </a:p>
                  </a:txBody>
                  <a:tcPr marL="68580" marR="68580" marT="34290" marB="34290" anchor="ctr">
                    <a:lnL w="28575" cap="flat" cmpd="sng" algn="ctr">
                      <a:no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lumMod val="75000"/>
                        <a:alpha val="60000"/>
                      </a:schemeClr>
                    </a:solidFill>
                  </a:tcPr>
                </a:tc>
                <a:tc>
                  <a:txBody>
                    <a:bodyPr/>
                    <a:lstStyle/>
                    <a:p>
                      <a:pPr algn="ctr"/>
                      <a:r>
                        <a:rPr kumimoji="1" lang="en-US" altLang="ja-JP" sz="1400" b="0" dirty="0">
                          <a:solidFill>
                            <a:schemeClr val="tx1"/>
                          </a:solidFill>
                          <a:latin typeface="+mn-ea"/>
                          <a:ea typeface="+mn-ea"/>
                        </a:rPr>
                        <a:t>1/2</a:t>
                      </a:r>
                      <a:endParaRPr kumimoji="1" lang="ja-JP" altLang="en-US" sz="1400" b="0" dirty="0">
                        <a:solidFill>
                          <a:schemeClr val="tx1"/>
                        </a:solidFill>
                        <a:latin typeface="+mn-ea"/>
                        <a:ea typeface="+mn-ea"/>
                      </a:endParaRPr>
                    </a:p>
                  </a:txBody>
                  <a:tcPr marL="68580" marR="68580" marT="34290" marB="3429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r>
                        <a:rPr kumimoji="1" lang="ja-JP" altLang="en-US" sz="1400" dirty="0">
                          <a:solidFill>
                            <a:schemeClr val="tx1"/>
                          </a:solidFill>
                          <a:latin typeface="+mn-ea"/>
                          <a:ea typeface="+mn-ea"/>
                        </a:rPr>
                        <a:t>１０万円</a:t>
                      </a:r>
                      <a:r>
                        <a:rPr kumimoji="1" lang="en-US" altLang="ja-JP" sz="1400" dirty="0">
                          <a:solidFill>
                            <a:schemeClr val="tx1"/>
                          </a:solidFill>
                          <a:latin typeface="+mn-ea"/>
                          <a:ea typeface="+mn-ea"/>
                        </a:rPr>
                        <a:t>/</a:t>
                      </a:r>
                      <a:r>
                        <a:rPr kumimoji="1" lang="ja-JP" altLang="en-US" sz="1400" dirty="0">
                          <a:solidFill>
                            <a:schemeClr val="tx1"/>
                          </a:solidFill>
                          <a:latin typeface="+mn-ea"/>
                          <a:ea typeface="+mn-ea"/>
                        </a:rPr>
                        <a:t>台</a:t>
                      </a:r>
                    </a:p>
                  </a:txBody>
                  <a:tcPr marL="68580" marR="68580" marT="34290" marB="3429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4067847750"/>
                  </a:ext>
                </a:extLst>
              </a:tr>
            </a:tbl>
          </a:graphicData>
        </a:graphic>
      </p:graphicFrame>
      <p:sp>
        <p:nvSpPr>
          <p:cNvPr id="27" name="正方形/長方形 26"/>
          <p:cNvSpPr/>
          <p:nvPr/>
        </p:nvSpPr>
        <p:spPr>
          <a:xfrm>
            <a:off x="139658" y="1033510"/>
            <a:ext cx="8659639" cy="3773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defRPr/>
            </a:pPr>
            <a:r>
              <a:rPr kumimoji="1" lang="ja-JP" altLang="en-US" sz="1400" dirty="0">
                <a:solidFill>
                  <a:schemeClr val="tx1">
                    <a:lumMod val="75000"/>
                    <a:lumOff val="25000"/>
                  </a:schemeClr>
                </a:solidFill>
                <a:latin typeface="+mn-ea"/>
                <a:cs typeface="Verdana" panose="020B0604030504040204" pitchFamily="34" charset="0"/>
              </a:rPr>
              <a:t>１　太陽光発電設備の設置に対して補助します。</a:t>
            </a:r>
            <a:endParaRPr kumimoji="1" lang="en-US" altLang="ja-JP" sz="1400" b="1" u="sng" dirty="0">
              <a:solidFill>
                <a:schemeClr val="tx1">
                  <a:lumMod val="75000"/>
                  <a:lumOff val="25000"/>
                </a:schemeClr>
              </a:solidFill>
              <a:latin typeface="+mn-ea"/>
              <a:cs typeface="Verdana" panose="020B0604030504040204" pitchFamily="34" charset="0"/>
            </a:endParaRPr>
          </a:p>
        </p:txBody>
      </p:sp>
      <p:sp>
        <p:nvSpPr>
          <p:cNvPr id="28" name="正方形/長方形 27"/>
          <p:cNvSpPr/>
          <p:nvPr/>
        </p:nvSpPr>
        <p:spPr>
          <a:xfrm>
            <a:off x="139658" y="2947280"/>
            <a:ext cx="8879907" cy="3773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defRPr/>
            </a:pPr>
            <a:r>
              <a:rPr kumimoji="1" lang="ja-JP" altLang="en-US" sz="1400" dirty="0">
                <a:solidFill>
                  <a:schemeClr val="tx1">
                    <a:lumMod val="75000"/>
                    <a:lumOff val="25000"/>
                  </a:schemeClr>
                </a:solidFill>
                <a:latin typeface="+mn-ea"/>
                <a:cs typeface="Verdana" panose="020B0604030504040204" pitchFamily="34" charset="0"/>
              </a:rPr>
              <a:t>２　太陽光発電設備の設置に係る経費のうち、以下の経費については上乗せ補助します。</a:t>
            </a:r>
            <a:r>
              <a:rPr kumimoji="1" lang="ja-JP" altLang="en-US" sz="1400" b="1" u="sng" dirty="0">
                <a:solidFill>
                  <a:schemeClr val="tx1">
                    <a:lumMod val="75000"/>
                    <a:lumOff val="25000"/>
                  </a:schemeClr>
                </a:solidFill>
                <a:latin typeface="+mn-ea"/>
                <a:cs typeface="Verdana" panose="020B0604030504040204" pitchFamily="34" charset="0"/>
              </a:rPr>
              <a:t>令和６年度から</a:t>
            </a:r>
            <a:endParaRPr kumimoji="1" lang="en-US" altLang="ja-JP" sz="1400" b="1" u="sng" dirty="0">
              <a:solidFill>
                <a:schemeClr val="tx1">
                  <a:lumMod val="75000"/>
                  <a:lumOff val="25000"/>
                </a:schemeClr>
              </a:solidFill>
              <a:latin typeface="+mn-ea"/>
              <a:cs typeface="Verdana" panose="020B0604030504040204" pitchFamily="34" charset="0"/>
            </a:endParaRPr>
          </a:p>
          <a:p>
            <a:pPr lvl="0">
              <a:defRPr/>
            </a:pPr>
            <a:r>
              <a:rPr kumimoji="1" lang="ja-JP" altLang="en-US" sz="1400" b="1" dirty="0">
                <a:solidFill>
                  <a:schemeClr val="tx1">
                    <a:lumMod val="75000"/>
                    <a:lumOff val="25000"/>
                  </a:schemeClr>
                </a:solidFill>
                <a:latin typeface="+mn-ea"/>
                <a:cs typeface="Verdana" panose="020B0604030504040204" pitchFamily="34" charset="0"/>
              </a:rPr>
              <a:t>　</a:t>
            </a:r>
            <a:r>
              <a:rPr kumimoji="1" lang="ja-JP" altLang="en-US" sz="1400" b="1" u="sng" dirty="0">
                <a:solidFill>
                  <a:schemeClr val="tx1">
                    <a:lumMod val="75000"/>
                    <a:lumOff val="25000"/>
                  </a:schemeClr>
                </a:solidFill>
                <a:latin typeface="+mn-ea"/>
                <a:cs typeface="Verdana" panose="020B0604030504040204" pitchFamily="34" charset="0"/>
              </a:rPr>
              <a:t>機能性</a:t>
            </a:r>
            <a:r>
              <a:rPr kumimoji="1" lang="en-US" altLang="ja-JP" sz="1400" b="1" u="sng" dirty="0">
                <a:solidFill>
                  <a:schemeClr val="tx1">
                    <a:lumMod val="75000"/>
                    <a:lumOff val="25000"/>
                  </a:schemeClr>
                </a:solidFill>
                <a:latin typeface="+mn-ea"/>
                <a:cs typeface="Verdana" panose="020B0604030504040204" pitchFamily="34" charset="0"/>
              </a:rPr>
              <a:t>PV</a:t>
            </a:r>
            <a:r>
              <a:rPr kumimoji="1" lang="ja-JP" altLang="en-US" sz="1400" b="1" u="sng" dirty="0">
                <a:solidFill>
                  <a:schemeClr val="tx1">
                    <a:lumMod val="75000"/>
                    <a:lumOff val="25000"/>
                  </a:schemeClr>
                </a:solidFill>
                <a:latin typeface="+mn-ea"/>
                <a:cs typeface="Verdana" panose="020B0604030504040204" pitchFamily="34" charset="0"/>
              </a:rPr>
              <a:t>の区分を見直しました。</a:t>
            </a:r>
            <a:endParaRPr kumimoji="1" lang="en-US" altLang="ja-JP" sz="1400" b="1" u="sng" dirty="0">
              <a:solidFill>
                <a:schemeClr val="tx1">
                  <a:lumMod val="75000"/>
                  <a:lumOff val="25000"/>
                </a:schemeClr>
              </a:solidFill>
              <a:latin typeface="+mn-ea"/>
              <a:cs typeface="Verdana" panose="020B0604030504040204" pitchFamily="34" charset="0"/>
            </a:endParaRPr>
          </a:p>
        </p:txBody>
      </p:sp>
      <p:sp>
        <p:nvSpPr>
          <p:cNvPr id="29" name="正方形/長方形 28"/>
          <p:cNvSpPr/>
          <p:nvPr/>
        </p:nvSpPr>
        <p:spPr>
          <a:xfrm>
            <a:off x="139658" y="5397044"/>
            <a:ext cx="8659639" cy="3773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defRPr/>
            </a:pPr>
            <a:r>
              <a:rPr kumimoji="1" lang="ja-JP" altLang="en-US" sz="1400" dirty="0">
                <a:solidFill>
                  <a:schemeClr val="tx1">
                    <a:lumMod val="75000"/>
                    <a:lumOff val="25000"/>
                  </a:schemeClr>
                </a:solidFill>
                <a:latin typeface="+mn-ea"/>
                <a:cs typeface="Verdana" panose="020B0604030504040204" pitchFamily="34" charset="0"/>
              </a:rPr>
              <a:t>３　既設の太陽光発電のパワーコンディショナの更新について補助します。</a:t>
            </a:r>
            <a:endParaRPr kumimoji="1" lang="en-US" altLang="ja-JP" sz="1400" dirty="0">
              <a:solidFill>
                <a:schemeClr val="tx1">
                  <a:lumMod val="75000"/>
                  <a:lumOff val="25000"/>
                </a:schemeClr>
              </a:solidFill>
              <a:latin typeface="+mn-ea"/>
              <a:cs typeface="Verdana" panose="020B0604030504040204" pitchFamily="34" charset="0"/>
            </a:endParaRPr>
          </a:p>
        </p:txBody>
      </p:sp>
      <p:sp>
        <p:nvSpPr>
          <p:cNvPr id="14" name="正方形/長方形 13"/>
          <p:cNvSpPr/>
          <p:nvPr/>
        </p:nvSpPr>
        <p:spPr>
          <a:xfrm>
            <a:off x="59572" y="4875876"/>
            <a:ext cx="772738" cy="249738"/>
          </a:xfrm>
          <a:prstGeom prst="rect">
            <a:avLst/>
          </a:prstGeom>
          <a:solidFill>
            <a:srgbClr val="FF0000"/>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kumimoji="1" lang="ja-JP" altLang="en-US" sz="1100" b="1" dirty="0">
                <a:solidFill>
                  <a:schemeClr val="bg1"/>
                </a:solidFill>
              </a:rPr>
              <a:t>区分見直し</a:t>
            </a:r>
          </a:p>
        </p:txBody>
      </p:sp>
    </p:spTree>
    <p:extLst>
      <p:ext uri="{BB962C8B-B14F-4D97-AF65-F5344CB8AC3E}">
        <p14:creationId xmlns:p14="http://schemas.microsoft.com/office/powerpoint/2010/main" val="33018764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59572" y="631123"/>
            <a:ext cx="9017457" cy="6114734"/>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p:cNvSpPr txBox="1"/>
          <p:nvPr/>
        </p:nvSpPr>
        <p:spPr>
          <a:xfrm>
            <a:off x="7996137" y="42937"/>
            <a:ext cx="1104232" cy="338554"/>
          </a:xfrm>
          <a:prstGeom prst="rect">
            <a:avLst/>
          </a:prstGeom>
          <a:noFill/>
          <a:ln>
            <a:solidFill>
              <a:schemeClr val="tx1"/>
            </a:solidFill>
          </a:ln>
        </p:spPr>
        <p:txBody>
          <a:bodyPr wrap="square" rtlCol="0">
            <a:spAutoFit/>
          </a:bodyPr>
          <a:lstStyle/>
          <a:p>
            <a:pPr algn="ctr"/>
            <a:r>
              <a:rPr kumimoji="1" lang="ja-JP" altLang="en-US" sz="1600" b="1" dirty="0"/>
              <a:t>別紙</a:t>
            </a:r>
          </a:p>
        </p:txBody>
      </p:sp>
      <p:sp>
        <p:nvSpPr>
          <p:cNvPr id="13" name="正方形/長方形 12"/>
          <p:cNvSpPr/>
          <p:nvPr/>
        </p:nvSpPr>
        <p:spPr>
          <a:xfrm>
            <a:off x="104340" y="548195"/>
            <a:ext cx="8935321" cy="10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6" name="正方形/長方形 15"/>
          <p:cNvSpPr/>
          <p:nvPr/>
        </p:nvSpPr>
        <p:spPr>
          <a:xfrm>
            <a:off x="104340" y="4137"/>
            <a:ext cx="7801220" cy="6044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defRPr/>
            </a:pPr>
            <a:r>
              <a:rPr kumimoji="1" lang="ja-JP" altLang="en-US" sz="1400" dirty="0">
                <a:solidFill>
                  <a:schemeClr val="tx1">
                    <a:lumMod val="75000"/>
                    <a:lumOff val="25000"/>
                  </a:schemeClr>
                </a:solidFill>
                <a:latin typeface="+mn-ea"/>
                <a:cs typeface="Verdana" panose="020B0604030504040204" pitchFamily="34" charset="0"/>
              </a:rPr>
              <a:t>災害にも強く健康にも資する断熱・太陽光住宅普及拡大事業</a:t>
            </a:r>
            <a:endParaRPr kumimoji="1" lang="en-US" altLang="ja-JP" sz="1400" dirty="0">
              <a:solidFill>
                <a:schemeClr val="tx1">
                  <a:lumMod val="75000"/>
                  <a:lumOff val="25000"/>
                </a:schemeClr>
              </a:solidFill>
              <a:latin typeface="+mn-ea"/>
              <a:cs typeface="Verdana" panose="020B0604030504040204" pitchFamily="34" charset="0"/>
            </a:endParaRPr>
          </a:p>
          <a:p>
            <a:pPr lvl="0">
              <a:defRPr/>
            </a:pPr>
            <a:r>
              <a:rPr kumimoji="1" lang="ja-JP" altLang="en-US" b="1" dirty="0">
                <a:solidFill>
                  <a:schemeClr val="tx1">
                    <a:lumMod val="75000"/>
                    <a:lumOff val="25000"/>
                  </a:schemeClr>
                </a:solidFill>
                <a:latin typeface="+mn-ea"/>
                <a:cs typeface="Verdana" panose="020B0604030504040204" pitchFamily="34" charset="0"/>
              </a:rPr>
              <a:t>令和６年度 補助メニュー一覧</a:t>
            </a:r>
            <a:endParaRPr kumimoji="1" lang="en-US" altLang="ja-JP" b="1" dirty="0">
              <a:solidFill>
                <a:schemeClr val="tx1">
                  <a:lumMod val="75000"/>
                  <a:lumOff val="25000"/>
                </a:schemeClr>
              </a:solidFill>
              <a:latin typeface="+mn-ea"/>
              <a:cs typeface="Verdana" panose="020B0604030504040204" pitchFamily="34" charset="0"/>
            </a:endParaRPr>
          </a:p>
        </p:txBody>
      </p:sp>
      <p:sp>
        <p:nvSpPr>
          <p:cNvPr id="17" name="正方形/長方形 16"/>
          <p:cNvSpPr/>
          <p:nvPr/>
        </p:nvSpPr>
        <p:spPr>
          <a:xfrm>
            <a:off x="104340" y="710757"/>
            <a:ext cx="7801220" cy="3773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defRPr/>
            </a:pPr>
            <a:r>
              <a:rPr kumimoji="1" lang="ja-JP" altLang="en-US" b="1" dirty="0">
                <a:solidFill>
                  <a:schemeClr val="tx1">
                    <a:lumMod val="75000"/>
                    <a:lumOff val="25000"/>
                  </a:schemeClr>
                </a:solidFill>
                <a:latin typeface="+mn-ea"/>
                <a:cs typeface="Verdana" panose="020B0604030504040204" pitchFamily="34" charset="0"/>
              </a:rPr>
              <a:t>家庭における蓄電池導入促進事業</a:t>
            </a:r>
            <a:endParaRPr kumimoji="1" lang="en-US" altLang="ja-JP" b="1" dirty="0">
              <a:solidFill>
                <a:schemeClr val="tx1">
                  <a:lumMod val="75000"/>
                  <a:lumOff val="25000"/>
                </a:schemeClr>
              </a:solidFill>
              <a:latin typeface="+mn-ea"/>
              <a:cs typeface="Verdana" panose="020B0604030504040204" pitchFamily="34" charset="0"/>
            </a:endParaRPr>
          </a:p>
        </p:txBody>
      </p:sp>
      <p:graphicFrame>
        <p:nvGraphicFramePr>
          <p:cNvPr id="20" name="表 19"/>
          <p:cNvGraphicFramePr>
            <a:graphicFrameLocks noGrp="1"/>
          </p:cNvGraphicFramePr>
          <p:nvPr>
            <p:extLst>
              <p:ext uri="{D42A27DB-BD31-4B8C-83A1-F6EECF244321}">
                <p14:modId xmlns:p14="http://schemas.microsoft.com/office/powerpoint/2010/main" val="2541793710"/>
              </p:ext>
            </p:extLst>
          </p:nvPr>
        </p:nvGraphicFramePr>
        <p:xfrm>
          <a:off x="489343" y="1550986"/>
          <a:ext cx="8454412" cy="2096081"/>
        </p:xfrm>
        <a:graphic>
          <a:graphicData uri="http://schemas.openxmlformats.org/drawingml/2006/table">
            <a:tbl>
              <a:tblPr firstRow="1" firstCol="1" bandRow="1">
                <a:tableStyleId>{5C22544A-7EE6-4342-B048-85BDC9FD1C3A}</a:tableStyleId>
              </a:tblPr>
              <a:tblGrid>
                <a:gridCol w="1385969">
                  <a:extLst>
                    <a:ext uri="{9D8B030D-6E8A-4147-A177-3AD203B41FA5}">
                      <a16:colId xmlns:a16="http://schemas.microsoft.com/office/drawing/2014/main" val="1531527990"/>
                    </a:ext>
                  </a:extLst>
                </a:gridCol>
                <a:gridCol w="935529">
                  <a:extLst>
                    <a:ext uri="{9D8B030D-6E8A-4147-A177-3AD203B41FA5}">
                      <a16:colId xmlns:a16="http://schemas.microsoft.com/office/drawing/2014/main" val="1874251664"/>
                    </a:ext>
                  </a:extLst>
                </a:gridCol>
                <a:gridCol w="6132914">
                  <a:extLst>
                    <a:ext uri="{9D8B030D-6E8A-4147-A177-3AD203B41FA5}">
                      <a16:colId xmlns:a16="http://schemas.microsoft.com/office/drawing/2014/main" val="769151566"/>
                    </a:ext>
                  </a:extLst>
                </a:gridCol>
              </a:tblGrid>
              <a:tr h="237205">
                <a:tc>
                  <a:txBody>
                    <a:bodyPr/>
                    <a:lstStyle/>
                    <a:p>
                      <a:pPr algn="ctr"/>
                      <a:r>
                        <a:rPr kumimoji="1" lang="ja-JP" altLang="en-US" sz="1400" dirty="0">
                          <a:latin typeface="+mn-ea"/>
                          <a:ea typeface="+mn-ea"/>
                        </a:rPr>
                        <a:t>助成対象</a:t>
                      </a:r>
                    </a:p>
                  </a:txBody>
                  <a:tcPr marL="68580" marR="68580" marT="34290" marB="3429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lumMod val="75000"/>
                        <a:alpha val="60000"/>
                      </a:schemeClr>
                    </a:solidFill>
                  </a:tcPr>
                </a:tc>
                <a:tc>
                  <a:txBody>
                    <a:bodyPr/>
                    <a:lstStyle/>
                    <a:p>
                      <a:pPr algn="ctr"/>
                      <a:r>
                        <a:rPr kumimoji="1" lang="ja-JP" altLang="en-US" sz="1400" b="1" dirty="0">
                          <a:solidFill>
                            <a:schemeClr val="bg1"/>
                          </a:solidFill>
                          <a:latin typeface="+mn-ea"/>
                          <a:ea typeface="+mn-ea"/>
                        </a:rPr>
                        <a:t>助成率</a:t>
                      </a:r>
                      <a:endParaRPr kumimoji="1" lang="en-US" altLang="ja-JP" sz="1400" b="1" dirty="0">
                        <a:solidFill>
                          <a:schemeClr val="bg1"/>
                        </a:solidFill>
                        <a:latin typeface="+mn-ea"/>
                        <a:ea typeface="+mn-ea"/>
                      </a:endParaRPr>
                    </a:p>
                  </a:txBody>
                  <a:tcPr marL="68580" marR="68580" marT="34290" marB="3429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lumMod val="75000"/>
                        <a:alpha val="60000"/>
                      </a:schemeClr>
                    </a:solidFill>
                  </a:tcPr>
                </a:tc>
                <a:tc>
                  <a:txBody>
                    <a:bodyPr/>
                    <a:lstStyle/>
                    <a:p>
                      <a:pPr algn="ctr"/>
                      <a:r>
                        <a:rPr kumimoji="1" lang="ja-JP" altLang="en-US" sz="1400" dirty="0">
                          <a:latin typeface="+mn-ea"/>
                          <a:ea typeface="+mn-ea"/>
                        </a:rPr>
                        <a:t>上限額</a:t>
                      </a:r>
                    </a:p>
                  </a:txBody>
                  <a:tcPr marL="68580" marR="68580" marT="34290" marB="3429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lumMod val="75000"/>
                        <a:alpha val="60000"/>
                      </a:schemeClr>
                    </a:solidFill>
                  </a:tcPr>
                </a:tc>
                <a:extLst>
                  <a:ext uri="{0D108BD9-81ED-4DB2-BD59-A6C34878D82A}">
                    <a16:rowId xmlns:a16="http://schemas.microsoft.com/office/drawing/2014/main" val="2918016790"/>
                  </a:ext>
                </a:extLst>
              </a:tr>
              <a:tr h="499675">
                <a:tc rowSpan="3">
                  <a:txBody>
                    <a:bodyPr/>
                    <a:lstStyle/>
                    <a:p>
                      <a:pPr algn="ctr"/>
                      <a:r>
                        <a:rPr kumimoji="1" lang="ja-JP" altLang="en-US" sz="1400" dirty="0">
                          <a:solidFill>
                            <a:schemeClr val="bg1"/>
                          </a:solidFill>
                          <a:latin typeface="+mn-ea"/>
                          <a:ea typeface="+mn-ea"/>
                        </a:rPr>
                        <a:t>蓄電池システム</a:t>
                      </a:r>
                    </a:p>
                  </a:txBody>
                  <a:tcPr marL="68580" marR="68580" marT="34290" marB="34290" anchor="ctr">
                    <a:lnL w="28575" cap="flat" cmpd="sng" algn="ctr">
                      <a:no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lumMod val="75000"/>
                        <a:alpha val="60000"/>
                      </a:schemeClr>
                    </a:solidFill>
                  </a:tcPr>
                </a:tc>
                <a:tc rowSpan="2">
                  <a:txBody>
                    <a:bodyPr/>
                    <a:lstStyle/>
                    <a:p>
                      <a:pPr algn="ctr"/>
                      <a:r>
                        <a:rPr kumimoji="1" lang="en-US" altLang="ja-JP" sz="1400" b="0" dirty="0">
                          <a:solidFill>
                            <a:schemeClr val="tx1"/>
                          </a:solidFill>
                          <a:latin typeface="+mn-ea"/>
                          <a:ea typeface="+mn-ea"/>
                        </a:rPr>
                        <a:t>3/4</a:t>
                      </a:r>
                      <a:endParaRPr kumimoji="1" lang="ja-JP" altLang="en-US" sz="1400" b="0" dirty="0">
                        <a:solidFill>
                          <a:schemeClr val="tx1"/>
                        </a:solidFill>
                        <a:latin typeface="+mn-ea"/>
                        <a:ea typeface="+mn-ea"/>
                      </a:endParaRPr>
                    </a:p>
                  </a:txBody>
                  <a:tcPr marL="68580" marR="68580" marT="34290" marB="3429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r>
                        <a:rPr kumimoji="1" lang="ja-JP" altLang="en-US" sz="1400" dirty="0">
                          <a:solidFill>
                            <a:schemeClr val="tx1"/>
                          </a:solidFill>
                          <a:latin typeface="+mn-ea"/>
                          <a:ea typeface="+mn-ea"/>
                        </a:rPr>
                        <a:t>［蓄電池容量</a:t>
                      </a:r>
                      <a:r>
                        <a:rPr kumimoji="1" lang="en-US" altLang="ja-JP" sz="1400" dirty="0">
                          <a:solidFill>
                            <a:schemeClr val="tx1"/>
                          </a:solidFill>
                          <a:latin typeface="+mn-ea"/>
                          <a:ea typeface="+mn-ea"/>
                        </a:rPr>
                        <a:t>6.34kWh</a:t>
                      </a:r>
                      <a:r>
                        <a:rPr kumimoji="1" lang="ja-JP" altLang="en-US" sz="1400" dirty="0">
                          <a:solidFill>
                            <a:schemeClr val="tx1"/>
                          </a:solidFill>
                          <a:latin typeface="+mn-ea"/>
                          <a:ea typeface="+mn-ea"/>
                        </a:rPr>
                        <a:t>未満の場合］　</a:t>
                      </a:r>
                      <a:r>
                        <a:rPr kumimoji="1" lang="en-US" altLang="ja-JP" sz="1400" baseline="0" dirty="0">
                          <a:solidFill>
                            <a:schemeClr val="tx1"/>
                          </a:solidFill>
                          <a:latin typeface="+mn-ea"/>
                          <a:ea typeface="+mn-ea"/>
                        </a:rPr>
                        <a:t>19</a:t>
                      </a:r>
                      <a:r>
                        <a:rPr kumimoji="1" lang="ja-JP" altLang="en-US" sz="1400" dirty="0">
                          <a:solidFill>
                            <a:schemeClr val="tx1"/>
                          </a:solidFill>
                          <a:latin typeface="+mn-ea"/>
                          <a:ea typeface="+mn-ea"/>
                        </a:rPr>
                        <a:t>万円</a:t>
                      </a:r>
                      <a:r>
                        <a:rPr kumimoji="1" lang="en-US" altLang="ja-JP" sz="1400" dirty="0">
                          <a:solidFill>
                            <a:schemeClr val="tx1"/>
                          </a:solidFill>
                          <a:latin typeface="+mn-ea"/>
                          <a:ea typeface="+mn-ea"/>
                        </a:rPr>
                        <a:t>/kWh</a:t>
                      </a:r>
                      <a:r>
                        <a:rPr kumimoji="1" lang="ja-JP" altLang="en-US" sz="1400" dirty="0">
                          <a:solidFill>
                            <a:schemeClr val="tx1"/>
                          </a:solidFill>
                          <a:latin typeface="+mn-ea"/>
                          <a:ea typeface="+mn-ea"/>
                        </a:rPr>
                        <a:t>　</a:t>
                      </a:r>
                      <a:r>
                        <a:rPr kumimoji="1" lang="en-US" altLang="ja-JP" sz="1400" dirty="0">
                          <a:solidFill>
                            <a:schemeClr val="tx1"/>
                          </a:solidFill>
                          <a:latin typeface="+mn-ea"/>
                          <a:ea typeface="+mn-ea"/>
                        </a:rPr>
                        <a:t>(</a:t>
                      </a:r>
                      <a:r>
                        <a:rPr kumimoji="1" lang="ja-JP" altLang="en-US" sz="1400" dirty="0">
                          <a:solidFill>
                            <a:schemeClr val="tx1"/>
                          </a:solidFill>
                          <a:latin typeface="+mn-ea"/>
                          <a:ea typeface="+mn-ea"/>
                        </a:rPr>
                        <a:t>最大</a:t>
                      </a:r>
                      <a:r>
                        <a:rPr kumimoji="1" lang="en-US" altLang="ja-JP" sz="1400" dirty="0">
                          <a:solidFill>
                            <a:schemeClr val="tx1"/>
                          </a:solidFill>
                          <a:latin typeface="+mn-ea"/>
                          <a:ea typeface="+mn-ea"/>
                        </a:rPr>
                        <a:t>95</a:t>
                      </a:r>
                      <a:r>
                        <a:rPr kumimoji="1" lang="ja-JP" altLang="en-US" sz="1400" dirty="0">
                          <a:solidFill>
                            <a:schemeClr val="tx1"/>
                          </a:solidFill>
                          <a:latin typeface="+mn-ea"/>
                          <a:ea typeface="+mn-ea"/>
                        </a:rPr>
                        <a:t>万円）</a:t>
                      </a:r>
                      <a:endParaRPr kumimoji="1" lang="en-US" altLang="ja-JP" sz="1400" dirty="0">
                        <a:solidFill>
                          <a:schemeClr val="tx1"/>
                        </a:solidFill>
                        <a:latin typeface="+mn-ea"/>
                        <a:ea typeface="+mn-ea"/>
                      </a:endParaRPr>
                    </a:p>
                  </a:txBody>
                  <a:tcPr marL="68580" marR="68580" marT="34290" marB="3429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4067847750"/>
                  </a:ext>
                </a:extLst>
              </a:tr>
              <a:tr h="416712">
                <a:tc vMerge="1">
                  <a:txBody>
                    <a:bodyPr/>
                    <a:lstStyle/>
                    <a:p>
                      <a:endParaRPr kumimoji="1" lang="ja-JP" altLang="en-US"/>
                    </a:p>
                  </a:txBody>
                  <a:tcPr/>
                </a:tc>
                <a:tc vMerge="1">
                  <a:txBody>
                    <a:bodyPr/>
                    <a:lstStyle/>
                    <a:p>
                      <a:pPr algn="ctr"/>
                      <a:endParaRPr kumimoji="1" lang="ja-JP" altLang="en-US" sz="1400" b="0" dirty="0">
                        <a:solidFill>
                          <a:schemeClr val="tx1">
                            <a:lumMod val="75000"/>
                            <a:lumOff val="25000"/>
                          </a:schemeClr>
                        </a:solidFill>
                        <a:latin typeface="+mn-ea"/>
                        <a:ea typeface="+mn-ea"/>
                      </a:endParaRPr>
                    </a:p>
                  </a:txBody>
                  <a:tcPr marL="68580" marR="68580" marT="34290" marB="3429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mn-ea"/>
                          <a:ea typeface="+mn-ea"/>
                        </a:rPr>
                        <a:t>［蓄電池容量</a:t>
                      </a:r>
                      <a:r>
                        <a:rPr kumimoji="1" lang="en-US" altLang="ja-JP" sz="1400" dirty="0">
                          <a:solidFill>
                            <a:schemeClr val="tx1"/>
                          </a:solidFill>
                          <a:latin typeface="+mn-ea"/>
                          <a:ea typeface="+mn-ea"/>
                        </a:rPr>
                        <a:t>6.34kWh</a:t>
                      </a:r>
                      <a:r>
                        <a:rPr kumimoji="1" lang="ja-JP" altLang="en-US" sz="1400" dirty="0">
                          <a:solidFill>
                            <a:schemeClr val="tx1"/>
                          </a:solidFill>
                          <a:latin typeface="+mn-ea"/>
                          <a:ea typeface="+mn-ea"/>
                        </a:rPr>
                        <a:t>以上の場合］　</a:t>
                      </a:r>
                      <a:r>
                        <a:rPr kumimoji="1" lang="en-US" altLang="ja-JP" sz="1400" baseline="0" dirty="0">
                          <a:solidFill>
                            <a:schemeClr val="tx1"/>
                          </a:solidFill>
                          <a:latin typeface="+mn-ea"/>
                          <a:ea typeface="+mn-ea"/>
                        </a:rPr>
                        <a:t>15</a:t>
                      </a:r>
                      <a:r>
                        <a:rPr kumimoji="1" lang="ja-JP" altLang="en-US" sz="1400" dirty="0">
                          <a:solidFill>
                            <a:schemeClr val="tx1"/>
                          </a:solidFill>
                          <a:latin typeface="+mn-ea"/>
                          <a:ea typeface="+mn-ea"/>
                        </a:rPr>
                        <a:t>万円</a:t>
                      </a:r>
                      <a:r>
                        <a:rPr kumimoji="1" lang="en-US" altLang="ja-JP" sz="1400" dirty="0">
                          <a:solidFill>
                            <a:schemeClr val="tx1"/>
                          </a:solidFill>
                          <a:latin typeface="+mn-ea"/>
                          <a:ea typeface="+mn-ea"/>
                        </a:rPr>
                        <a:t>/kWh</a:t>
                      </a:r>
                      <a:endParaRPr kumimoji="1" lang="ja-JP" altLang="en-US" sz="1400" dirty="0">
                        <a:solidFill>
                          <a:schemeClr val="tx1"/>
                        </a:solidFill>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mn-ea"/>
                          <a:ea typeface="+mn-ea"/>
                        </a:rPr>
                        <a:t>　</a:t>
                      </a:r>
                      <a:r>
                        <a:rPr kumimoji="1" lang="en-US" altLang="ja-JP" sz="1400" dirty="0">
                          <a:solidFill>
                            <a:schemeClr val="tx1"/>
                          </a:solidFill>
                          <a:latin typeface="+mn-ea"/>
                          <a:ea typeface="+mn-ea"/>
                        </a:rPr>
                        <a:t>※</a:t>
                      </a:r>
                      <a:r>
                        <a:rPr kumimoji="1" lang="ja-JP" altLang="en-US" sz="1400" dirty="0">
                          <a:solidFill>
                            <a:schemeClr val="tx1"/>
                          </a:solidFill>
                          <a:latin typeface="+mn-ea"/>
                          <a:ea typeface="+mn-ea"/>
                        </a:rPr>
                        <a:t>太陽光発電システムが設置されていない場合は上限</a:t>
                      </a:r>
                      <a:r>
                        <a:rPr kumimoji="1" lang="en-US" altLang="ja-JP" sz="1400" dirty="0">
                          <a:solidFill>
                            <a:schemeClr val="tx1"/>
                          </a:solidFill>
                          <a:latin typeface="+mn-ea"/>
                          <a:ea typeface="+mn-ea"/>
                        </a:rPr>
                        <a:t>120</a:t>
                      </a:r>
                      <a:r>
                        <a:rPr kumimoji="1" lang="ja-JP" altLang="en-US" sz="1400" dirty="0">
                          <a:solidFill>
                            <a:schemeClr val="tx1"/>
                          </a:solidFill>
                          <a:latin typeface="+mn-ea"/>
                          <a:ea typeface="+mn-ea"/>
                        </a:rPr>
                        <a:t>万円</a:t>
                      </a:r>
                      <a:r>
                        <a:rPr kumimoji="1" lang="en-US" altLang="ja-JP" sz="1400" dirty="0">
                          <a:solidFill>
                            <a:schemeClr val="tx1"/>
                          </a:solidFill>
                          <a:latin typeface="+mn-ea"/>
                          <a:ea typeface="+mn-ea"/>
                        </a:rPr>
                        <a:t>/</a:t>
                      </a:r>
                      <a:r>
                        <a:rPr kumimoji="1" lang="ja-JP" altLang="en-US" sz="1400" dirty="0">
                          <a:solidFill>
                            <a:schemeClr val="tx1"/>
                          </a:solidFill>
                          <a:latin typeface="+mn-ea"/>
                          <a:ea typeface="+mn-ea"/>
                        </a:rPr>
                        <a:t>戸</a:t>
                      </a:r>
                    </a:p>
                  </a:txBody>
                  <a:tcPr marL="68580" marR="68580" marT="34290" marB="3429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196503835"/>
                  </a:ext>
                </a:extLst>
              </a:tr>
              <a:tr h="323866">
                <a:tc vMerge="1">
                  <a:txBody>
                    <a:bodyPr/>
                    <a:lstStyle/>
                    <a:p>
                      <a:pPr algn="ctr"/>
                      <a:endParaRPr kumimoji="1" lang="ja-JP" altLang="en-US" sz="1400" dirty="0">
                        <a:solidFill>
                          <a:schemeClr val="bg1"/>
                        </a:solidFill>
                        <a:latin typeface="+mn-ea"/>
                        <a:ea typeface="+mn-ea"/>
                      </a:endParaRPr>
                    </a:p>
                  </a:txBody>
                  <a:tcPr marL="68580" marR="68580" marT="34290" marB="34290" anchor="ctr">
                    <a:lnL w="28575" cap="flat" cmpd="sng" algn="ctr">
                      <a:no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lumMod val="75000"/>
                        <a:alpha val="60000"/>
                      </a:schemeClr>
                    </a:solidFill>
                  </a:tcPr>
                </a:tc>
                <a:tc>
                  <a:txBody>
                    <a:bodyPr/>
                    <a:lstStyle/>
                    <a:p>
                      <a:pPr algn="ctr"/>
                      <a:r>
                        <a:rPr kumimoji="1" lang="en-US" altLang="ja-JP" sz="1400" b="1" dirty="0">
                          <a:solidFill>
                            <a:srgbClr val="FF0000"/>
                          </a:solidFill>
                          <a:latin typeface="+mn-ea"/>
                          <a:ea typeface="+mn-ea"/>
                        </a:rPr>
                        <a:t>10</a:t>
                      </a:r>
                      <a:r>
                        <a:rPr kumimoji="1" lang="ja-JP" altLang="en-US" sz="1400" b="1" dirty="0">
                          <a:solidFill>
                            <a:srgbClr val="FF0000"/>
                          </a:solidFill>
                          <a:latin typeface="+mn-ea"/>
                          <a:ea typeface="+mn-ea"/>
                        </a:rPr>
                        <a:t>万円</a:t>
                      </a:r>
                    </a:p>
                  </a:txBody>
                  <a:tcPr marL="68580" marR="68580" marT="34290" marB="3429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r>
                        <a:rPr kumimoji="1" lang="ja-JP" altLang="en-US" sz="1200" b="1" dirty="0">
                          <a:solidFill>
                            <a:srgbClr val="FF0000"/>
                          </a:solidFill>
                          <a:latin typeface="+mn-ea"/>
                          <a:ea typeface="+mn-ea"/>
                        </a:rPr>
                        <a:t>デマンドレスポンス実証に参加した場合、上乗せ</a:t>
                      </a:r>
                    </a:p>
                  </a:txBody>
                  <a:tcPr marL="68580" marR="68580" marT="34290" marB="3429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592354194"/>
                  </a:ext>
                </a:extLst>
              </a:tr>
              <a:tr h="416712">
                <a:tc>
                  <a:txBody>
                    <a:bodyPr/>
                    <a:lstStyle/>
                    <a:p>
                      <a:pPr algn="ctr"/>
                      <a:r>
                        <a:rPr kumimoji="1" lang="ja-JP" altLang="en-US" sz="1400" dirty="0">
                          <a:solidFill>
                            <a:schemeClr val="bg1"/>
                          </a:solidFill>
                          <a:latin typeface="+mn-ea"/>
                          <a:ea typeface="+mn-ea"/>
                        </a:rPr>
                        <a:t>既設蓄電池へ</a:t>
                      </a:r>
                      <a:r>
                        <a:rPr kumimoji="1" lang="en-US" altLang="ja-JP" sz="1400" dirty="0" err="1">
                          <a:solidFill>
                            <a:schemeClr val="bg1"/>
                          </a:solidFill>
                          <a:latin typeface="+mn-ea"/>
                          <a:ea typeface="+mn-ea"/>
                        </a:rPr>
                        <a:t>IoT</a:t>
                      </a:r>
                      <a:r>
                        <a:rPr kumimoji="1" lang="ja-JP" altLang="en-US" sz="1400" dirty="0">
                          <a:solidFill>
                            <a:schemeClr val="bg1"/>
                          </a:solidFill>
                          <a:latin typeface="+mn-ea"/>
                          <a:ea typeface="+mn-ea"/>
                        </a:rPr>
                        <a:t>機器の設置</a:t>
                      </a:r>
                    </a:p>
                  </a:txBody>
                  <a:tcPr marL="68580" marR="68580" marT="34290" marB="34290" anchor="ctr">
                    <a:lnL w="28575" cap="flat" cmpd="sng" algn="ctr">
                      <a:no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lumMod val="75000"/>
                        <a:alpha val="60000"/>
                      </a:schemeClr>
                    </a:solidFill>
                  </a:tcPr>
                </a:tc>
                <a:tc>
                  <a:txBody>
                    <a:bodyPr/>
                    <a:lstStyle/>
                    <a:p>
                      <a:pPr algn="ctr"/>
                      <a:r>
                        <a:rPr kumimoji="1" lang="en-US" altLang="ja-JP" sz="1400" b="1" dirty="0">
                          <a:solidFill>
                            <a:srgbClr val="FF0000"/>
                          </a:solidFill>
                          <a:latin typeface="+mn-ea"/>
                          <a:ea typeface="+mn-ea"/>
                        </a:rPr>
                        <a:t>1/2</a:t>
                      </a:r>
                      <a:endParaRPr kumimoji="1" lang="ja-JP" altLang="en-US" sz="1400" b="1" dirty="0">
                        <a:solidFill>
                          <a:srgbClr val="FF0000"/>
                        </a:solidFill>
                        <a:latin typeface="+mn-ea"/>
                        <a:ea typeface="+mn-ea"/>
                      </a:endParaRPr>
                    </a:p>
                  </a:txBody>
                  <a:tcPr marL="68580" marR="68580" marT="34290" marB="3429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dirty="0">
                          <a:solidFill>
                            <a:srgbClr val="FF0000"/>
                          </a:solidFill>
                          <a:latin typeface="+mn-ea"/>
                          <a:ea typeface="+mn-ea"/>
                        </a:rPr>
                        <a:t>上限</a:t>
                      </a:r>
                      <a:r>
                        <a:rPr kumimoji="1" lang="en-US" altLang="ja-JP" sz="1200" b="1" dirty="0">
                          <a:solidFill>
                            <a:srgbClr val="FF0000"/>
                          </a:solidFill>
                          <a:latin typeface="+mn-ea"/>
                          <a:ea typeface="+mn-ea"/>
                        </a:rPr>
                        <a:t>10</a:t>
                      </a:r>
                      <a:r>
                        <a:rPr kumimoji="1" lang="ja-JP" altLang="en-US" sz="1200" b="1" dirty="0">
                          <a:solidFill>
                            <a:srgbClr val="FF0000"/>
                          </a:solidFill>
                          <a:latin typeface="+mn-ea"/>
                          <a:ea typeface="+mn-ea"/>
                        </a:rPr>
                        <a:t>万円　</a:t>
                      </a:r>
                      <a:r>
                        <a:rPr kumimoji="1" lang="en-US" altLang="ja-JP" sz="1200" b="1" dirty="0">
                          <a:solidFill>
                            <a:srgbClr val="FF0000"/>
                          </a:solidFill>
                          <a:latin typeface="+mn-ea"/>
                          <a:ea typeface="+mn-ea"/>
                        </a:rPr>
                        <a:t>※</a:t>
                      </a:r>
                      <a:r>
                        <a:rPr kumimoji="1" lang="ja-JP" altLang="en-US" sz="1200" b="1" dirty="0">
                          <a:solidFill>
                            <a:srgbClr val="FF0000"/>
                          </a:solidFill>
                          <a:latin typeface="+mn-ea"/>
                          <a:ea typeface="+mn-ea"/>
                        </a:rPr>
                        <a:t>デマンドレスポンス実証に参加した場合に限る</a:t>
                      </a:r>
                    </a:p>
                  </a:txBody>
                  <a:tcPr marL="68580" marR="68580" marT="34290" marB="3429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330094929"/>
                  </a:ext>
                </a:extLst>
              </a:tr>
            </a:tbl>
          </a:graphicData>
        </a:graphic>
      </p:graphicFrame>
      <p:sp>
        <p:nvSpPr>
          <p:cNvPr id="10" name="正方形/長方形 9"/>
          <p:cNvSpPr/>
          <p:nvPr/>
        </p:nvSpPr>
        <p:spPr>
          <a:xfrm>
            <a:off x="159755" y="3725157"/>
            <a:ext cx="7801220" cy="3773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defRPr/>
            </a:pPr>
            <a:r>
              <a:rPr kumimoji="1" lang="ja-JP" altLang="en-US" b="1" dirty="0">
                <a:solidFill>
                  <a:schemeClr val="tx1">
                    <a:lumMod val="75000"/>
                    <a:lumOff val="25000"/>
                  </a:schemeClr>
                </a:solidFill>
                <a:latin typeface="+mn-ea"/>
                <a:cs typeface="Verdana" panose="020B0604030504040204" pitchFamily="34" charset="0"/>
              </a:rPr>
              <a:t>既存住宅における省エネ改修促進事業</a:t>
            </a:r>
            <a:endParaRPr kumimoji="1" lang="en-US" altLang="ja-JP" b="1" dirty="0">
              <a:solidFill>
                <a:schemeClr val="tx1">
                  <a:lumMod val="75000"/>
                  <a:lumOff val="25000"/>
                </a:schemeClr>
              </a:solidFill>
              <a:latin typeface="+mn-ea"/>
              <a:cs typeface="Verdana" panose="020B0604030504040204" pitchFamily="34" charset="0"/>
            </a:endParaRPr>
          </a:p>
        </p:txBody>
      </p:sp>
      <p:graphicFrame>
        <p:nvGraphicFramePr>
          <p:cNvPr id="11" name="表 10"/>
          <p:cNvGraphicFramePr>
            <a:graphicFrameLocks noGrp="1"/>
          </p:cNvGraphicFramePr>
          <p:nvPr>
            <p:extLst>
              <p:ext uri="{D42A27DB-BD31-4B8C-83A1-F6EECF244321}">
                <p14:modId xmlns:p14="http://schemas.microsoft.com/office/powerpoint/2010/main" val="1214155589"/>
              </p:ext>
            </p:extLst>
          </p:nvPr>
        </p:nvGraphicFramePr>
        <p:xfrm>
          <a:off x="489344" y="4352143"/>
          <a:ext cx="8454411" cy="2226242"/>
        </p:xfrm>
        <a:graphic>
          <a:graphicData uri="http://schemas.openxmlformats.org/drawingml/2006/table">
            <a:tbl>
              <a:tblPr firstRow="1" firstCol="1" bandRow="1">
                <a:tableStyleId>{5C22544A-7EE6-4342-B048-85BDC9FD1C3A}</a:tableStyleId>
              </a:tblPr>
              <a:tblGrid>
                <a:gridCol w="1385969">
                  <a:extLst>
                    <a:ext uri="{9D8B030D-6E8A-4147-A177-3AD203B41FA5}">
                      <a16:colId xmlns:a16="http://schemas.microsoft.com/office/drawing/2014/main" val="1531527990"/>
                    </a:ext>
                  </a:extLst>
                </a:gridCol>
                <a:gridCol w="935529">
                  <a:extLst>
                    <a:ext uri="{9D8B030D-6E8A-4147-A177-3AD203B41FA5}">
                      <a16:colId xmlns:a16="http://schemas.microsoft.com/office/drawing/2014/main" val="1874251664"/>
                    </a:ext>
                  </a:extLst>
                </a:gridCol>
                <a:gridCol w="1247372">
                  <a:extLst>
                    <a:ext uri="{9D8B030D-6E8A-4147-A177-3AD203B41FA5}">
                      <a16:colId xmlns:a16="http://schemas.microsoft.com/office/drawing/2014/main" val="1058226587"/>
                    </a:ext>
                  </a:extLst>
                </a:gridCol>
                <a:gridCol w="4885541">
                  <a:extLst>
                    <a:ext uri="{9D8B030D-6E8A-4147-A177-3AD203B41FA5}">
                      <a16:colId xmlns:a16="http://schemas.microsoft.com/office/drawing/2014/main" val="769151566"/>
                    </a:ext>
                  </a:extLst>
                </a:gridCol>
              </a:tblGrid>
              <a:tr h="283072">
                <a:tc>
                  <a:txBody>
                    <a:bodyPr/>
                    <a:lstStyle/>
                    <a:p>
                      <a:pPr algn="ctr"/>
                      <a:r>
                        <a:rPr kumimoji="1" lang="ja-JP" altLang="en-US" sz="1400" dirty="0">
                          <a:latin typeface="+mn-ea"/>
                          <a:ea typeface="+mn-ea"/>
                        </a:rPr>
                        <a:t>助成対象</a:t>
                      </a:r>
                    </a:p>
                  </a:txBody>
                  <a:tcPr marL="68580" marR="68580" marT="34290" marB="3429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lumMod val="75000"/>
                        <a:alpha val="60000"/>
                      </a:schemeClr>
                    </a:solidFill>
                  </a:tcPr>
                </a:tc>
                <a:tc>
                  <a:txBody>
                    <a:bodyPr/>
                    <a:lstStyle/>
                    <a:p>
                      <a:pPr algn="ctr"/>
                      <a:r>
                        <a:rPr kumimoji="1" lang="ja-JP" altLang="en-US" sz="1400" b="1" dirty="0">
                          <a:solidFill>
                            <a:schemeClr val="bg1"/>
                          </a:solidFill>
                          <a:latin typeface="+mn-ea"/>
                          <a:ea typeface="+mn-ea"/>
                        </a:rPr>
                        <a:t>助成率</a:t>
                      </a:r>
                      <a:endParaRPr kumimoji="1" lang="en-US" altLang="ja-JP" sz="1400" b="1" dirty="0">
                        <a:solidFill>
                          <a:schemeClr val="bg1"/>
                        </a:solidFill>
                        <a:latin typeface="+mn-ea"/>
                        <a:ea typeface="+mn-ea"/>
                      </a:endParaRPr>
                    </a:p>
                  </a:txBody>
                  <a:tcPr marL="68580" marR="68580" marT="34290" marB="3429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lumMod val="75000"/>
                        <a:alpha val="60000"/>
                      </a:schemeClr>
                    </a:solidFill>
                  </a:tcPr>
                </a:tc>
                <a:tc>
                  <a:txBody>
                    <a:bodyPr/>
                    <a:lstStyle/>
                    <a:p>
                      <a:pPr algn="ctr"/>
                      <a:r>
                        <a:rPr kumimoji="1" lang="ja-JP" altLang="en-US" sz="1400" b="1" dirty="0">
                          <a:solidFill>
                            <a:schemeClr val="bg1"/>
                          </a:solidFill>
                          <a:latin typeface="+mn-ea"/>
                          <a:ea typeface="+mn-ea"/>
                        </a:rPr>
                        <a:t>上限額</a:t>
                      </a:r>
                      <a:endParaRPr kumimoji="1" lang="en-US" altLang="ja-JP" sz="1400" b="1" dirty="0">
                        <a:solidFill>
                          <a:schemeClr val="bg1"/>
                        </a:solidFill>
                        <a:latin typeface="+mn-ea"/>
                        <a:ea typeface="+mn-ea"/>
                      </a:endParaRPr>
                    </a:p>
                  </a:txBody>
                  <a:tcPr marL="68580" marR="68580" marT="34290" marB="3429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lumMod val="75000"/>
                        <a:alpha val="60000"/>
                      </a:schemeClr>
                    </a:solidFill>
                  </a:tcPr>
                </a:tc>
                <a:tc>
                  <a:txBody>
                    <a:bodyPr/>
                    <a:lstStyle/>
                    <a:p>
                      <a:pPr algn="ctr"/>
                      <a:r>
                        <a:rPr kumimoji="1" lang="ja-JP" altLang="en-US" sz="1400" dirty="0">
                          <a:latin typeface="+mn-ea"/>
                          <a:ea typeface="+mn-ea"/>
                        </a:rPr>
                        <a:t>要件</a:t>
                      </a:r>
                    </a:p>
                  </a:txBody>
                  <a:tcPr marL="68580" marR="68580" marT="34290" marB="3429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lumMod val="75000"/>
                        <a:alpha val="60000"/>
                      </a:schemeClr>
                    </a:solidFill>
                  </a:tcPr>
                </a:tc>
                <a:extLst>
                  <a:ext uri="{0D108BD9-81ED-4DB2-BD59-A6C34878D82A}">
                    <a16:rowId xmlns:a16="http://schemas.microsoft.com/office/drawing/2014/main" val="2918016790"/>
                  </a:ext>
                </a:extLst>
              </a:tr>
              <a:tr h="457270">
                <a:tc>
                  <a:txBody>
                    <a:bodyPr/>
                    <a:lstStyle/>
                    <a:p>
                      <a:pPr algn="ctr"/>
                      <a:r>
                        <a:rPr kumimoji="1" lang="ja-JP" altLang="ja-JP" sz="1400" b="1" kern="1200" dirty="0">
                          <a:solidFill>
                            <a:schemeClr val="lt1"/>
                          </a:solidFill>
                          <a:effectLst/>
                          <a:latin typeface="+mn-lt"/>
                          <a:ea typeface="+mn-ea"/>
                          <a:cs typeface="+mn-cs"/>
                        </a:rPr>
                        <a:t>高断熱窓</a:t>
                      </a:r>
                      <a:endParaRPr kumimoji="1" lang="ja-JP" altLang="en-US" sz="1400" dirty="0">
                        <a:solidFill>
                          <a:schemeClr val="bg1"/>
                        </a:solidFill>
                        <a:latin typeface="+mn-ea"/>
                        <a:ea typeface="+mn-ea"/>
                      </a:endParaRPr>
                    </a:p>
                  </a:txBody>
                  <a:tcPr marL="68580" marR="68580" marT="34290" marB="34290" anchor="ctr">
                    <a:lnL w="28575" cap="flat" cmpd="sng" algn="ctr">
                      <a:no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lumMod val="75000"/>
                        <a:alpha val="60000"/>
                      </a:schemeClr>
                    </a:solidFill>
                  </a:tcPr>
                </a:tc>
                <a:tc>
                  <a:txBody>
                    <a:bodyPr/>
                    <a:lstStyle/>
                    <a:p>
                      <a:pPr algn="ctr"/>
                      <a:r>
                        <a:rPr kumimoji="1" lang="en-US" altLang="ja-JP" sz="1400" b="0" dirty="0">
                          <a:solidFill>
                            <a:schemeClr val="tx1"/>
                          </a:solidFill>
                          <a:latin typeface="+mn-ea"/>
                          <a:ea typeface="+mn-ea"/>
                        </a:rPr>
                        <a:t>1/3</a:t>
                      </a:r>
                      <a:endParaRPr kumimoji="1" lang="ja-JP" altLang="en-US" sz="1400" b="0" dirty="0">
                        <a:solidFill>
                          <a:schemeClr val="tx1"/>
                        </a:solidFill>
                        <a:latin typeface="+mn-ea"/>
                        <a:ea typeface="+mn-ea"/>
                      </a:endParaRPr>
                    </a:p>
                  </a:txBody>
                  <a:tcPr marL="68580" marR="68580" marT="34290" marB="3429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algn="ctr"/>
                      <a:r>
                        <a:rPr kumimoji="1" lang="en-US" altLang="ja-JP" sz="1400" kern="1200" dirty="0">
                          <a:solidFill>
                            <a:schemeClr val="tx1"/>
                          </a:solidFill>
                          <a:effectLst/>
                          <a:latin typeface="+mn-lt"/>
                          <a:ea typeface="+mn-ea"/>
                          <a:cs typeface="+mn-cs"/>
                        </a:rPr>
                        <a:t>100</a:t>
                      </a:r>
                      <a:r>
                        <a:rPr kumimoji="1" lang="ja-JP" altLang="ja-JP" sz="1400" kern="1200" dirty="0">
                          <a:solidFill>
                            <a:schemeClr val="tx1"/>
                          </a:solidFill>
                          <a:effectLst/>
                          <a:latin typeface="+mn-lt"/>
                          <a:ea typeface="+mn-ea"/>
                          <a:cs typeface="+mn-cs"/>
                        </a:rPr>
                        <a:t>万円</a:t>
                      </a:r>
                      <a:r>
                        <a:rPr kumimoji="1" lang="en-US" altLang="ja-JP" sz="1400" kern="1200" dirty="0">
                          <a:solidFill>
                            <a:schemeClr val="tx1"/>
                          </a:solidFill>
                          <a:effectLst/>
                          <a:latin typeface="+mn-lt"/>
                          <a:ea typeface="+mn-ea"/>
                          <a:cs typeface="+mn-cs"/>
                        </a:rPr>
                        <a:t>/</a:t>
                      </a:r>
                      <a:r>
                        <a:rPr kumimoji="1" lang="ja-JP" altLang="ja-JP" sz="1400" kern="1200" dirty="0">
                          <a:solidFill>
                            <a:schemeClr val="tx1"/>
                          </a:solidFill>
                          <a:effectLst/>
                          <a:latin typeface="+mn-lt"/>
                          <a:ea typeface="+mn-ea"/>
                          <a:cs typeface="+mn-cs"/>
                        </a:rPr>
                        <a:t>戸</a:t>
                      </a:r>
                      <a:endParaRPr kumimoji="1" lang="ja-JP" altLang="en-US" sz="1400" b="0" dirty="0">
                        <a:solidFill>
                          <a:schemeClr val="tx1"/>
                        </a:solidFill>
                        <a:latin typeface="+mn-ea"/>
                        <a:ea typeface="+mn-ea"/>
                      </a:endParaRPr>
                    </a:p>
                  </a:txBody>
                  <a:tcPr marL="68580" marR="68580" marT="34290" marB="3429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r>
                        <a:rPr kumimoji="1" lang="ja-JP" altLang="en-US" sz="1400" dirty="0">
                          <a:solidFill>
                            <a:schemeClr val="tx1"/>
                          </a:solidFill>
                          <a:latin typeface="+mn-ea"/>
                          <a:ea typeface="+mn-ea"/>
                        </a:rPr>
                        <a:t>・１つ以上の居室において、全ての窓について、高断熱窓を設置すること（対象製品に関する要件あり）。</a:t>
                      </a:r>
                    </a:p>
                  </a:txBody>
                  <a:tcPr marL="68580" marR="68580" marT="34290" marB="3429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4067847750"/>
                  </a:ext>
                </a:extLst>
              </a:tr>
              <a:tr h="457270">
                <a:tc>
                  <a:txBody>
                    <a:bodyPr/>
                    <a:lstStyle/>
                    <a:p>
                      <a:pPr algn="ctr"/>
                      <a:r>
                        <a:rPr kumimoji="1" lang="ja-JP" altLang="en-US" sz="1400" dirty="0">
                          <a:solidFill>
                            <a:schemeClr val="bg1"/>
                          </a:solidFill>
                          <a:latin typeface="+mn-ea"/>
                          <a:ea typeface="+mn-ea"/>
                        </a:rPr>
                        <a:t>高断熱ドア</a:t>
                      </a:r>
                    </a:p>
                  </a:txBody>
                  <a:tcPr marL="68580" marR="68580" marT="34290" marB="34290" anchor="ctr">
                    <a:lnL w="28575" cap="flat" cmpd="sng" algn="ctr">
                      <a:no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lumMod val="75000"/>
                        <a:alpha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dirty="0">
                          <a:solidFill>
                            <a:schemeClr val="tx1"/>
                          </a:solidFill>
                          <a:latin typeface="+mn-ea"/>
                          <a:ea typeface="+mn-ea"/>
                        </a:rPr>
                        <a:t>1/3</a:t>
                      </a:r>
                      <a:endParaRPr kumimoji="1" lang="ja-JP" altLang="en-US" sz="1400" b="0" dirty="0">
                        <a:solidFill>
                          <a:schemeClr val="tx1"/>
                        </a:solidFill>
                        <a:latin typeface="+mn-ea"/>
                        <a:ea typeface="+mn-ea"/>
                      </a:endParaRPr>
                    </a:p>
                  </a:txBody>
                  <a:tcPr marL="68580" marR="68580" marT="34290" marB="3429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algn="ctr"/>
                      <a:r>
                        <a:rPr kumimoji="1" lang="en-US" altLang="ja-JP" sz="1400" kern="1200" dirty="0">
                          <a:solidFill>
                            <a:schemeClr val="tx1"/>
                          </a:solidFill>
                          <a:effectLst/>
                          <a:latin typeface="+mn-lt"/>
                          <a:ea typeface="+mn-ea"/>
                          <a:cs typeface="+mn-cs"/>
                        </a:rPr>
                        <a:t>16</a:t>
                      </a:r>
                      <a:r>
                        <a:rPr kumimoji="1" lang="ja-JP" altLang="ja-JP" sz="1400" kern="1200" dirty="0">
                          <a:solidFill>
                            <a:schemeClr val="tx1"/>
                          </a:solidFill>
                          <a:effectLst/>
                          <a:latin typeface="+mn-lt"/>
                          <a:ea typeface="+mn-ea"/>
                          <a:cs typeface="+mn-cs"/>
                        </a:rPr>
                        <a:t>万円</a:t>
                      </a:r>
                      <a:r>
                        <a:rPr kumimoji="1" lang="en-US" altLang="ja-JP" sz="1400" kern="1200" dirty="0">
                          <a:solidFill>
                            <a:schemeClr val="tx1"/>
                          </a:solidFill>
                          <a:effectLst/>
                          <a:latin typeface="+mn-lt"/>
                          <a:ea typeface="+mn-ea"/>
                          <a:cs typeface="+mn-cs"/>
                        </a:rPr>
                        <a:t>/</a:t>
                      </a:r>
                      <a:r>
                        <a:rPr kumimoji="1" lang="ja-JP" altLang="ja-JP" sz="1400" kern="1200" dirty="0">
                          <a:solidFill>
                            <a:schemeClr val="tx1"/>
                          </a:solidFill>
                          <a:effectLst/>
                          <a:latin typeface="+mn-lt"/>
                          <a:ea typeface="+mn-ea"/>
                          <a:cs typeface="+mn-cs"/>
                        </a:rPr>
                        <a:t>戸</a:t>
                      </a:r>
                      <a:endParaRPr kumimoji="1" lang="en-US" altLang="ja-JP" sz="1400" b="0" dirty="0">
                        <a:solidFill>
                          <a:schemeClr val="tx1"/>
                        </a:solidFill>
                        <a:latin typeface="+mn-ea"/>
                        <a:ea typeface="+mn-ea"/>
                      </a:endParaRPr>
                    </a:p>
                  </a:txBody>
                  <a:tcPr marL="68580" marR="68580" marT="34290" marB="3429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r>
                        <a:rPr kumimoji="1" lang="ja-JP" altLang="en-US" sz="1400" dirty="0">
                          <a:solidFill>
                            <a:schemeClr val="tx1"/>
                          </a:solidFill>
                          <a:latin typeface="+mn-ea"/>
                          <a:ea typeface="+mn-ea"/>
                        </a:rPr>
                        <a:t>・高断熱ドアを設置すること（対象製品に関する要件あり）。</a:t>
                      </a:r>
                    </a:p>
                  </a:txBody>
                  <a:tcPr marL="68580" marR="68580" marT="34290" marB="3429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196503835"/>
                  </a:ext>
                </a:extLst>
              </a:tr>
              <a:tr h="457270">
                <a:tc>
                  <a:txBody>
                    <a:bodyPr/>
                    <a:lstStyle/>
                    <a:p>
                      <a:pPr algn="ctr"/>
                      <a:r>
                        <a:rPr kumimoji="1" lang="ja-JP" altLang="en-US" sz="1400" dirty="0">
                          <a:solidFill>
                            <a:schemeClr val="bg1"/>
                          </a:solidFill>
                          <a:latin typeface="+mn-ea"/>
                          <a:ea typeface="+mn-ea"/>
                        </a:rPr>
                        <a:t>壁</a:t>
                      </a:r>
                      <a:r>
                        <a:rPr kumimoji="1" lang="en-US" altLang="ja-JP" sz="1400" dirty="0">
                          <a:solidFill>
                            <a:schemeClr val="bg1"/>
                          </a:solidFill>
                          <a:latin typeface="+mn-ea"/>
                          <a:ea typeface="+mn-ea"/>
                        </a:rPr>
                        <a:t>/</a:t>
                      </a:r>
                      <a:r>
                        <a:rPr kumimoji="1" lang="ja-JP" altLang="en-US" sz="1400" dirty="0">
                          <a:solidFill>
                            <a:schemeClr val="bg1"/>
                          </a:solidFill>
                          <a:latin typeface="+mn-ea"/>
                          <a:ea typeface="+mn-ea"/>
                        </a:rPr>
                        <a:t>床等断熱</a:t>
                      </a:r>
                    </a:p>
                  </a:txBody>
                  <a:tcPr marL="68580" marR="68580" marT="34290" marB="34290" anchor="ctr">
                    <a:lnL w="28575" cap="flat" cmpd="sng" algn="ctr">
                      <a:no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lumMod val="75000"/>
                        <a:alpha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dirty="0">
                          <a:solidFill>
                            <a:schemeClr val="tx1"/>
                          </a:solidFill>
                          <a:latin typeface="+mn-ea"/>
                          <a:ea typeface="+mn-ea"/>
                        </a:rPr>
                        <a:t>1/3</a:t>
                      </a:r>
                      <a:endParaRPr kumimoji="1" lang="ja-JP" altLang="en-US" sz="1400" b="0" dirty="0">
                        <a:solidFill>
                          <a:schemeClr val="tx1"/>
                        </a:solidFill>
                        <a:latin typeface="+mn-ea"/>
                        <a:ea typeface="+mn-ea"/>
                      </a:endParaRPr>
                    </a:p>
                  </a:txBody>
                  <a:tcPr marL="68580" marR="68580" marT="34290" marB="3429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algn="ctr"/>
                      <a:r>
                        <a:rPr kumimoji="1" lang="en-US" altLang="ja-JP" sz="1400" b="1" kern="1200" dirty="0">
                          <a:solidFill>
                            <a:srgbClr val="FF0000"/>
                          </a:solidFill>
                          <a:effectLst/>
                          <a:latin typeface="+mn-lt"/>
                          <a:ea typeface="+mn-ea"/>
                          <a:cs typeface="+mn-cs"/>
                        </a:rPr>
                        <a:t>100</a:t>
                      </a:r>
                      <a:r>
                        <a:rPr kumimoji="1" lang="ja-JP" altLang="ja-JP" sz="1400" b="1" kern="1200" dirty="0">
                          <a:solidFill>
                            <a:srgbClr val="FF0000"/>
                          </a:solidFill>
                          <a:effectLst/>
                          <a:latin typeface="+mn-lt"/>
                          <a:ea typeface="+mn-ea"/>
                          <a:cs typeface="+mn-cs"/>
                        </a:rPr>
                        <a:t>万円</a:t>
                      </a:r>
                      <a:r>
                        <a:rPr kumimoji="1" lang="en-US" altLang="ja-JP" sz="1400" b="1" kern="1200" dirty="0">
                          <a:solidFill>
                            <a:srgbClr val="FF0000"/>
                          </a:solidFill>
                          <a:effectLst/>
                          <a:latin typeface="+mn-lt"/>
                          <a:ea typeface="+mn-ea"/>
                          <a:cs typeface="+mn-cs"/>
                        </a:rPr>
                        <a:t>/</a:t>
                      </a:r>
                      <a:r>
                        <a:rPr kumimoji="1" lang="ja-JP" altLang="ja-JP" sz="1400" b="1" kern="1200" dirty="0">
                          <a:solidFill>
                            <a:srgbClr val="FF0000"/>
                          </a:solidFill>
                          <a:effectLst/>
                          <a:latin typeface="+mn-lt"/>
                          <a:ea typeface="+mn-ea"/>
                          <a:cs typeface="+mn-cs"/>
                        </a:rPr>
                        <a:t>戸</a:t>
                      </a:r>
                      <a:endParaRPr kumimoji="1" lang="ja-JP" altLang="en-US" sz="1400" b="1" dirty="0">
                        <a:solidFill>
                          <a:srgbClr val="FF0000"/>
                        </a:solidFill>
                        <a:latin typeface="+mn-ea"/>
                        <a:ea typeface="+mn-ea"/>
                      </a:endParaRPr>
                    </a:p>
                  </a:txBody>
                  <a:tcPr marL="68580" marR="68580" marT="34290" marB="3429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r>
                        <a:rPr kumimoji="1" lang="ja-JP" altLang="en-US" sz="1400" dirty="0">
                          <a:solidFill>
                            <a:schemeClr val="tx1"/>
                          </a:solidFill>
                          <a:latin typeface="+mn-ea"/>
                          <a:ea typeface="+mn-ea"/>
                        </a:rPr>
                        <a:t>・１つ以上の居室において、外気等に接する全ての部分に断熱材を設置すること（対象製品に関する要件あり）。</a:t>
                      </a:r>
                    </a:p>
                  </a:txBody>
                  <a:tcPr marL="68580" marR="68580" marT="34290" marB="3429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411880379"/>
                  </a:ext>
                </a:extLst>
              </a:tr>
              <a:tr h="457270">
                <a:tc>
                  <a:txBody>
                    <a:bodyPr/>
                    <a:lstStyle/>
                    <a:p>
                      <a:pPr algn="ctr"/>
                      <a:r>
                        <a:rPr kumimoji="1" lang="ja-JP" altLang="en-US" sz="1400" b="1" dirty="0">
                          <a:solidFill>
                            <a:schemeClr val="bg1"/>
                          </a:solidFill>
                          <a:latin typeface="+mn-ea"/>
                          <a:ea typeface="+mn-ea"/>
                        </a:rPr>
                        <a:t>高断熱浴槽</a:t>
                      </a:r>
                    </a:p>
                  </a:txBody>
                  <a:tcPr marL="68580" marR="68580" marT="34290" marB="34290" anchor="ctr">
                    <a:lnL w="28575" cap="flat" cmpd="sng" algn="ctr">
                      <a:no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lumMod val="75000"/>
                        <a:alpha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1" dirty="0">
                          <a:solidFill>
                            <a:srgbClr val="FF0000"/>
                          </a:solidFill>
                          <a:latin typeface="+mn-ea"/>
                          <a:ea typeface="+mn-ea"/>
                        </a:rPr>
                        <a:t>1/3</a:t>
                      </a:r>
                      <a:endParaRPr kumimoji="1" lang="ja-JP" altLang="en-US" sz="1400" b="1" dirty="0">
                        <a:solidFill>
                          <a:srgbClr val="FF0000"/>
                        </a:solidFill>
                        <a:latin typeface="+mn-ea"/>
                        <a:ea typeface="+mn-ea"/>
                      </a:endParaRPr>
                    </a:p>
                  </a:txBody>
                  <a:tcPr marL="68580" marR="68580" marT="34290" marB="3429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algn="ctr"/>
                      <a:r>
                        <a:rPr kumimoji="1" lang="en-US" altLang="ja-JP" sz="1400" b="1" dirty="0">
                          <a:solidFill>
                            <a:srgbClr val="FF0000"/>
                          </a:solidFill>
                          <a:latin typeface="+mn-ea"/>
                          <a:ea typeface="+mn-ea"/>
                        </a:rPr>
                        <a:t>9.5</a:t>
                      </a:r>
                      <a:r>
                        <a:rPr kumimoji="1" lang="ja-JP" altLang="en-US" sz="1400" b="1" dirty="0">
                          <a:solidFill>
                            <a:srgbClr val="FF0000"/>
                          </a:solidFill>
                          <a:latin typeface="+mn-ea"/>
                          <a:ea typeface="+mn-ea"/>
                        </a:rPr>
                        <a:t>万円</a:t>
                      </a:r>
                      <a:r>
                        <a:rPr kumimoji="1" lang="en-US" altLang="ja-JP" sz="1400" b="1" dirty="0">
                          <a:solidFill>
                            <a:srgbClr val="FF0000"/>
                          </a:solidFill>
                          <a:latin typeface="+mn-ea"/>
                          <a:ea typeface="+mn-ea"/>
                        </a:rPr>
                        <a:t>/</a:t>
                      </a:r>
                      <a:r>
                        <a:rPr kumimoji="1" lang="ja-JP" altLang="en-US" sz="1400" b="1" dirty="0">
                          <a:solidFill>
                            <a:srgbClr val="FF0000"/>
                          </a:solidFill>
                          <a:latin typeface="+mn-ea"/>
                          <a:ea typeface="+mn-ea"/>
                        </a:rPr>
                        <a:t>戸</a:t>
                      </a:r>
                    </a:p>
                  </a:txBody>
                  <a:tcPr marL="68580" marR="68580" marT="34290" marB="3429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r>
                        <a:rPr kumimoji="1" lang="ja-JP" altLang="en-US" sz="1400" b="1" dirty="0">
                          <a:solidFill>
                            <a:srgbClr val="FF0000"/>
                          </a:solidFill>
                          <a:latin typeface="+mn-ea"/>
                          <a:ea typeface="+mn-ea"/>
                        </a:rPr>
                        <a:t>・</a:t>
                      </a:r>
                      <a:r>
                        <a:rPr kumimoji="1" lang="en-US" altLang="ja-JP" sz="1400" b="1" dirty="0">
                          <a:solidFill>
                            <a:srgbClr val="FF0000"/>
                          </a:solidFill>
                          <a:latin typeface="+mn-ea"/>
                          <a:ea typeface="+mn-ea"/>
                        </a:rPr>
                        <a:t>JIS A5532:2011</a:t>
                      </a:r>
                      <a:r>
                        <a:rPr kumimoji="1" lang="ja-JP" altLang="en-US" sz="1400" b="1" dirty="0" err="1">
                          <a:solidFill>
                            <a:srgbClr val="FF0000"/>
                          </a:solidFill>
                          <a:latin typeface="+mn-ea"/>
                          <a:ea typeface="+mn-ea"/>
                        </a:rPr>
                        <a:t>に適</a:t>
                      </a:r>
                      <a:r>
                        <a:rPr kumimoji="1" lang="ja-JP" altLang="en-US" sz="1400" b="1" dirty="0">
                          <a:solidFill>
                            <a:srgbClr val="FF0000"/>
                          </a:solidFill>
                          <a:latin typeface="+mn-ea"/>
                          <a:ea typeface="+mn-ea"/>
                        </a:rPr>
                        <a:t>合した高断熱浴槽を設置すること。</a:t>
                      </a:r>
                    </a:p>
                  </a:txBody>
                  <a:tcPr marL="68580" marR="68580" marT="34290" marB="3429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910975344"/>
                  </a:ext>
                </a:extLst>
              </a:tr>
            </a:tbl>
          </a:graphicData>
        </a:graphic>
      </p:graphicFrame>
      <p:sp>
        <p:nvSpPr>
          <p:cNvPr id="14" name="正方形/長方形 13"/>
          <p:cNvSpPr/>
          <p:nvPr/>
        </p:nvSpPr>
        <p:spPr>
          <a:xfrm>
            <a:off x="159755" y="1098883"/>
            <a:ext cx="8690945" cy="3773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defRPr/>
            </a:pPr>
            <a:r>
              <a:rPr kumimoji="1" lang="ja-JP" altLang="en-US" sz="1400" dirty="0">
                <a:solidFill>
                  <a:schemeClr val="tx1">
                    <a:lumMod val="75000"/>
                    <a:lumOff val="25000"/>
                  </a:schemeClr>
                </a:solidFill>
                <a:latin typeface="+mn-ea"/>
                <a:cs typeface="Verdana" panose="020B0604030504040204" pitchFamily="34" charset="0"/>
              </a:rPr>
              <a:t>蓄電池システムの設置に対して補助します。</a:t>
            </a:r>
            <a:r>
              <a:rPr kumimoji="1" lang="ja-JP" altLang="en-US" sz="1400" b="1" u="sng" dirty="0">
                <a:solidFill>
                  <a:schemeClr val="tx1">
                    <a:lumMod val="75000"/>
                    <a:lumOff val="25000"/>
                  </a:schemeClr>
                </a:solidFill>
                <a:latin typeface="+mn-ea"/>
                <a:cs typeface="Verdana" panose="020B0604030504040204" pitchFamily="34" charset="0"/>
              </a:rPr>
              <a:t>令和</a:t>
            </a:r>
            <a:r>
              <a:rPr kumimoji="1" lang="en-US" altLang="ja-JP" sz="1400" b="1" u="sng" dirty="0">
                <a:solidFill>
                  <a:schemeClr val="tx1">
                    <a:lumMod val="75000"/>
                    <a:lumOff val="25000"/>
                  </a:schemeClr>
                </a:solidFill>
                <a:latin typeface="+mn-ea"/>
                <a:cs typeface="Verdana" panose="020B0604030504040204" pitchFamily="34" charset="0"/>
              </a:rPr>
              <a:t>6</a:t>
            </a:r>
            <a:r>
              <a:rPr kumimoji="1" lang="ja-JP" altLang="en-US" sz="1400" b="1" u="sng" dirty="0">
                <a:solidFill>
                  <a:schemeClr val="tx1">
                    <a:lumMod val="75000"/>
                    <a:lumOff val="25000"/>
                  </a:schemeClr>
                </a:solidFill>
                <a:latin typeface="+mn-ea"/>
                <a:cs typeface="Verdana" panose="020B0604030504040204" pitchFamily="34" charset="0"/>
              </a:rPr>
              <a:t>年度から蓄電池を新規設置の際デマンドレスポンス実証への参加した場合の上乗せ補助、既設蓄電池の</a:t>
            </a:r>
            <a:r>
              <a:rPr kumimoji="1" lang="en-US" altLang="ja-JP" sz="1400" b="1" u="sng" dirty="0" err="1">
                <a:solidFill>
                  <a:schemeClr val="tx1">
                    <a:lumMod val="75000"/>
                    <a:lumOff val="25000"/>
                  </a:schemeClr>
                </a:solidFill>
                <a:latin typeface="+mn-ea"/>
                <a:cs typeface="Verdana" panose="020B0604030504040204" pitchFamily="34" charset="0"/>
              </a:rPr>
              <a:t>IoT</a:t>
            </a:r>
            <a:r>
              <a:rPr kumimoji="1" lang="ja-JP" altLang="en-US" sz="1400" b="1" u="sng" dirty="0">
                <a:solidFill>
                  <a:schemeClr val="tx1">
                    <a:lumMod val="75000"/>
                    <a:lumOff val="25000"/>
                  </a:schemeClr>
                </a:solidFill>
                <a:latin typeface="+mn-ea"/>
                <a:cs typeface="Verdana" panose="020B0604030504040204" pitchFamily="34" charset="0"/>
              </a:rPr>
              <a:t>機器設置に対する補助も開始します。</a:t>
            </a:r>
            <a:endParaRPr kumimoji="1" lang="en-US" altLang="ja-JP" sz="1400" b="1" u="sng" dirty="0">
              <a:solidFill>
                <a:schemeClr val="tx1">
                  <a:lumMod val="75000"/>
                  <a:lumOff val="25000"/>
                </a:schemeClr>
              </a:solidFill>
              <a:latin typeface="+mn-ea"/>
              <a:cs typeface="Verdana" panose="020B0604030504040204" pitchFamily="34" charset="0"/>
            </a:endParaRPr>
          </a:p>
        </p:txBody>
      </p:sp>
      <p:sp>
        <p:nvSpPr>
          <p:cNvPr id="15" name="正方形/長方形 14"/>
          <p:cNvSpPr/>
          <p:nvPr/>
        </p:nvSpPr>
        <p:spPr>
          <a:xfrm>
            <a:off x="0" y="4026860"/>
            <a:ext cx="8850701" cy="3773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defRPr/>
            </a:pPr>
            <a:r>
              <a:rPr kumimoji="1" lang="ja-JP" altLang="en-US" sz="1400" dirty="0">
                <a:solidFill>
                  <a:schemeClr val="tx1">
                    <a:lumMod val="75000"/>
                    <a:lumOff val="25000"/>
                  </a:schemeClr>
                </a:solidFill>
                <a:latin typeface="+mn-ea"/>
                <a:cs typeface="Verdana" panose="020B0604030504040204" pitchFamily="34" charset="0"/>
              </a:rPr>
              <a:t>　高断熱窓・ドア・断熱材の設置に加え、</a:t>
            </a:r>
            <a:r>
              <a:rPr kumimoji="1" lang="ja-JP" altLang="en-US" sz="1400" b="1" u="sng" dirty="0">
                <a:solidFill>
                  <a:schemeClr val="tx1">
                    <a:lumMod val="75000"/>
                    <a:lumOff val="25000"/>
                  </a:schemeClr>
                </a:solidFill>
                <a:latin typeface="+mn-ea"/>
                <a:cs typeface="Verdana" panose="020B0604030504040204" pitchFamily="34" charset="0"/>
              </a:rPr>
              <a:t>令和６年度から高断熱浴槽の設置に対する補助も開始します。</a:t>
            </a:r>
            <a:endParaRPr kumimoji="1" lang="en-US" altLang="ja-JP" sz="1400" b="1" u="sng" dirty="0">
              <a:solidFill>
                <a:schemeClr val="tx1">
                  <a:lumMod val="75000"/>
                  <a:lumOff val="25000"/>
                </a:schemeClr>
              </a:solidFill>
              <a:latin typeface="+mn-ea"/>
              <a:cs typeface="Verdana" panose="020B0604030504040204" pitchFamily="34" charset="0"/>
            </a:endParaRPr>
          </a:p>
        </p:txBody>
      </p:sp>
      <p:sp>
        <p:nvSpPr>
          <p:cNvPr id="21" name="正方形/長方形 20"/>
          <p:cNvSpPr/>
          <p:nvPr/>
        </p:nvSpPr>
        <p:spPr>
          <a:xfrm>
            <a:off x="94326" y="5739713"/>
            <a:ext cx="462862" cy="226021"/>
          </a:xfrm>
          <a:prstGeom prst="rect">
            <a:avLst/>
          </a:prstGeom>
          <a:solidFill>
            <a:srgbClr val="FF0000"/>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kumimoji="1" lang="ja-JP" altLang="en-US" sz="1100" b="1" dirty="0">
                <a:solidFill>
                  <a:schemeClr val="bg1"/>
                </a:solidFill>
              </a:rPr>
              <a:t>拡充</a:t>
            </a:r>
            <a:endParaRPr kumimoji="1" lang="en-US" altLang="ja-JP" sz="1100" b="1" dirty="0">
              <a:solidFill>
                <a:schemeClr val="bg1"/>
              </a:solidFill>
            </a:endParaRPr>
          </a:p>
        </p:txBody>
      </p:sp>
      <p:sp>
        <p:nvSpPr>
          <p:cNvPr id="22" name="正方形/長方形 21"/>
          <p:cNvSpPr/>
          <p:nvPr/>
        </p:nvSpPr>
        <p:spPr>
          <a:xfrm>
            <a:off x="1490715" y="2888607"/>
            <a:ext cx="462862" cy="226021"/>
          </a:xfrm>
          <a:prstGeom prst="rect">
            <a:avLst/>
          </a:prstGeom>
          <a:solidFill>
            <a:srgbClr val="FF0000"/>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kumimoji="1" lang="ja-JP" altLang="en-US" sz="1100" b="1" dirty="0">
                <a:solidFill>
                  <a:schemeClr val="bg1"/>
                </a:solidFill>
              </a:rPr>
              <a:t>拡充</a:t>
            </a:r>
            <a:endParaRPr kumimoji="1" lang="en-US" altLang="ja-JP" sz="1100" b="1" dirty="0">
              <a:solidFill>
                <a:schemeClr val="bg1"/>
              </a:solidFill>
            </a:endParaRPr>
          </a:p>
        </p:txBody>
      </p:sp>
      <p:sp>
        <p:nvSpPr>
          <p:cNvPr id="23" name="正方形/長方形 22"/>
          <p:cNvSpPr/>
          <p:nvPr/>
        </p:nvSpPr>
        <p:spPr>
          <a:xfrm>
            <a:off x="94650" y="6204122"/>
            <a:ext cx="462862" cy="226021"/>
          </a:xfrm>
          <a:prstGeom prst="rect">
            <a:avLst/>
          </a:prstGeom>
          <a:solidFill>
            <a:srgbClr val="FF0000"/>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kumimoji="1" lang="ja-JP" altLang="en-US" sz="1100" b="1" dirty="0">
                <a:solidFill>
                  <a:schemeClr val="bg1"/>
                </a:solidFill>
              </a:rPr>
              <a:t>新規</a:t>
            </a:r>
            <a:endParaRPr kumimoji="1" lang="en-US" altLang="ja-JP" sz="1100" b="1" dirty="0">
              <a:solidFill>
                <a:schemeClr val="bg1"/>
              </a:solidFill>
            </a:endParaRPr>
          </a:p>
        </p:txBody>
      </p:sp>
      <p:sp>
        <p:nvSpPr>
          <p:cNvPr id="24" name="正方形/長方形 23"/>
          <p:cNvSpPr/>
          <p:nvPr/>
        </p:nvSpPr>
        <p:spPr>
          <a:xfrm>
            <a:off x="90052" y="3270633"/>
            <a:ext cx="462862" cy="226021"/>
          </a:xfrm>
          <a:prstGeom prst="rect">
            <a:avLst/>
          </a:prstGeom>
          <a:solidFill>
            <a:srgbClr val="FF0000"/>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kumimoji="1" lang="ja-JP" altLang="en-US" sz="1100" b="1" dirty="0">
                <a:solidFill>
                  <a:schemeClr val="bg1"/>
                </a:solidFill>
              </a:rPr>
              <a:t>新規</a:t>
            </a:r>
            <a:endParaRPr kumimoji="1" lang="en-US" altLang="ja-JP" sz="1100" b="1" dirty="0">
              <a:solidFill>
                <a:schemeClr val="bg1"/>
              </a:solidFill>
            </a:endParaRPr>
          </a:p>
        </p:txBody>
      </p:sp>
    </p:spTree>
    <p:extLst>
      <p:ext uri="{BB962C8B-B14F-4D97-AF65-F5344CB8AC3E}">
        <p14:creationId xmlns:p14="http://schemas.microsoft.com/office/powerpoint/2010/main" val="29021766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59572" y="631122"/>
            <a:ext cx="9017457" cy="6123361"/>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p:cNvSpPr txBox="1"/>
          <p:nvPr/>
        </p:nvSpPr>
        <p:spPr>
          <a:xfrm>
            <a:off x="7996137" y="42937"/>
            <a:ext cx="1104232" cy="338554"/>
          </a:xfrm>
          <a:prstGeom prst="rect">
            <a:avLst/>
          </a:prstGeom>
          <a:noFill/>
          <a:ln>
            <a:solidFill>
              <a:schemeClr val="tx1"/>
            </a:solidFill>
          </a:ln>
        </p:spPr>
        <p:txBody>
          <a:bodyPr wrap="square" rtlCol="0">
            <a:spAutoFit/>
          </a:bodyPr>
          <a:lstStyle/>
          <a:p>
            <a:pPr algn="ctr"/>
            <a:r>
              <a:rPr kumimoji="1" lang="ja-JP" altLang="en-US" sz="1600" b="1" dirty="0"/>
              <a:t>別紙</a:t>
            </a:r>
          </a:p>
        </p:txBody>
      </p:sp>
      <p:sp>
        <p:nvSpPr>
          <p:cNvPr id="13" name="正方形/長方形 12"/>
          <p:cNvSpPr/>
          <p:nvPr/>
        </p:nvSpPr>
        <p:spPr>
          <a:xfrm>
            <a:off x="104340" y="548195"/>
            <a:ext cx="8935321" cy="10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6" name="正方形/長方形 15"/>
          <p:cNvSpPr/>
          <p:nvPr/>
        </p:nvSpPr>
        <p:spPr>
          <a:xfrm>
            <a:off x="104340" y="4137"/>
            <a:ext cx="7801220" cy="6044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defRPr/>
            </a:pPr>
            <a:r>
              <a:rPr kumimoji="1" lang="ja-JP" altLang="en-US" sz="1400" dirty="0">
                <a:solidFill>
                  <a:schemeClr val="tx1">
                    <a:lumMod val="75000"/>
                    <a:lumOff val="25000"/>
                  </a:schemeClr>
                </a:solidFill>
                <a:latin typeface="+mn-ea"/>
                <a:cs typeface="Verdana" panose="020B0604030504040204" pitchFamily="34" charset="0"/>
              </a:rPr>
              <a:t>災害にも強く健康にも資する断熱・太陽光住宅普及拡大事業</a:t>
            </a:r>
            <a:endParaRPr kumimoji="1" lang="en-US" altLang="ja-JP" sz="1400" dirty="0">
              <a:solidFill>
                <a:schemeClr val="tx1">
                  <a:lumMod val="75000"/>
                  <a:lumOff val="25000"/>
                </a:schemeClr>
              </a:solidFill>
              <a:latin typeface="+mn-ea"/>
              <a:cs typeface="Verdana" panose="020B0604030504040204" pitchFamily="34" charset="0"/>
            </a:endParaRPr>
          </a:p>
          <a:p>
            <a:pPr lvl="0">
              <a:defRPr/>
            </a:pPr>
            <a:r>
              <a:rPr kumimoji="1" lang="ja-JP" altLang="en-US" b="1" dirty="0">
                <a:solidFill>
                  <a:schemeClr val="tx1">
                    <a:lumMod val="75000"/>
                    <a:lumOff val="25000"/>
                  </a:schemeClr>
                </a:solidFill>
                <a:latin typeface="+mn-ea"/>
                <a:cs typeface="Verdana" panose="020B0604030504040204" pitchFamily="34" charset="0"/>
              </a:rPr>
              <a:t>令和６年度 補助メニュー一覧</a:t>
            </a:r>
            <a:endParaRPr kumimoji="1" lang="en-US" altLang="ja-JP" b="1" dirty="0">
              <a:solidFill>
                <a:schemeClr val="tx1">
                  <a:lumMod val="75000"/>
                  <a:lumOff val="25000"/>
                </a:schemeClr>
              </a:solidFill>
              <a:latin typeface="+mn-ea"/>
              <a:cs typeface="Verdana" panose="020B0604030504040204" pitchFamily="34" charset="0"/>
            </a:endParaRPr>
          </a:p>
        </p:txBody>
      </p:sp>
      <p:sp>
        <p:nvSpPr>
          <p:cNvPr id="17" name="正方形/長方形 16"/>
          <p:cNvSpPr/>
          <p:nvPr/>
        </p:nvSpPr>
        <p:spPr>
          <a:xfrm>
            <a:off x="104340" y="712522"/>
            <a:ext cx="7801220" cy="3773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defRPr/>
            </a:pPr>
            <a:r>
              <a:rPr kumimoji="1" lang="ja-JP" altLang="en-US" b="1" dirty="0">
                <a:solidFill>
                  <a:schemeClr val="tx1">
                    <a:lumMod val="75000"/>
                    <a:lumOff val="25000"/>
                  </a:schemeClr>
                </a:solidFill>
                <a:latin typeface="+mn-ea"/>
                <a:cs typeface="Verdana" panose="020B0604030504040204" pitchFamily="34" charset="0"/>
              </a:rPr>
              <a:t>熱と電気の有効利用促進事業</a:t>
            </a:r>
            <a:endParaRPr kumimoji="1" lang="en-US" altLang="ja-JP" b="1" dirty="0">
              <a:solidFill>
                <a:schemeClr val="tx1">
                  <a:lumMod val="75000"/>
                  <a:lumOff val="25000"/>
                </a:schemeClr>
              </a:solidFill>
              <a:latin typeface="+mn-ea"/>
              <a:cs typeface="Verdana" panose="020B0604030504040204" pitchFamily="34" charset="0"/>
            </a:endParaRPr>
          </a:p>
        </p:txBody>
      </p:sp>
      <p:sp>
        <p:nvSpPr>
          <p:cNvPr id="10" name="正方形/長方形 9"/>
          <p:cNvSpPr/>
          <p:nvPr/>
        </p:nvSpPr>
        <p:spPr>
          <a:xfrm>
            <a:off x="104340" y="3780888"/>
            <a:ext cx="7801220" cy="3773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defRPr/>
            </a:pPr>
            <a:r>
              <a:rPr kumimoji="1" lang="ja-JP" altLang="en-US" b="1" dirty="0">
                <a:solidFill>
                  <a:schemeClr val="tx1">
                    <a:lumMod val="75000"/>
                    <a:lumOff val="25000"/>
                  </a:schemeClr>
                </a:solidFill>
                <a:latin typeface="+mn-ea"/>
                <a:cs typeface="Verdana" panose="020B0604030504040204" pitchFamily="34" charset="0"/>
              </a:rPr>
              <a:t>戸建住宅における</a:t>
            </a:r>
            <a:r>
              <a:rPr kumimoji="1" lang="en-US" altLang="ja-JP" b="1" dirty="0">
                <a:solidFill>
                  <a:schemeClr val="tx1">
                    <a:lumMod val="75000"/>
                    <a:lumOff val="25000"/>
                  </a:schemeClr>
                </a:solidFill>
                <a:latin typeface="+mn-ea"/>
                <a:cs typeface="Verdana" panose="020B0604030504040204" pitchFamily="34" charset="0"/>
              </a:rPr>
              <a:t>V2H</a:t>
            </a:r>
            <a:r>
              <a:rPr kumimoji="1" lang="ja-JP" altLang="en-US" b="1" dirty="0">
                <a:solidFill>
                  <a:schemeClr val="tx1">
                    <a:lumMod val="75000"/>
                    <a:lumOff val="25000"/>
                  </a:schemeClr>
                </a:solidFill>
                <a:latin typeface="+mn-ea"/>
                <a:cs typeface="Verdana" panose="020B0604030504040204" pitchFamily="34" charset="0"/>
              </a:rPr>
              <a:t>普及促進事業</a:t>
            </a:r>
            <a:endParaRPr kumimoji="1" lang="en-US" altLang="ja-JP" b="1" dirty="0">
              <a:solidFill>
                <a:schemeClr val="tx1">
                  <a:lumMod val="75000"/>
                  <a:lumOff val="25000"/>
                </a:schemeClr>
              </a:solidFill>
              <a:latin typeface="+mn-ea"/>
              <a:cs typeface="Verdana" panose="020B0604030504040204" pitchFamily="34" charset="0"/>
            </a:endParaRPr>
          </a:p>
        </p:txBody>
      </p:sp>
      <p:graphicFrame>
        <p:nvGraphicFramePr>
          <p:cNvPr id="11" name="表 10"/>
          <p:cNvGraphicFramePr>
            <a:graphicFrameLocks noGrp="1"/>
          </p:cNvGraphicFramePr>
          <p:nvPr>
            <p:extLst>
              <p:ext uri="{D42A27DB-BD31-4B8C-83A1-F6EECF244321}">
                <p14:modId xmlns:p14="http://schemas.microsoft.com/office/powerpoint/2010/main" val="2165486310"/>
              </p:ext>
            </p:extLst>
          </p:nvPr>
        </p:nvGraphicFramePr>
        <p:xfrm>
          <a:off x="222827" y="2577821"/>
          <a:ext cx="8676000" cy="1120140"/>
        </p:xfrm>
        <a:graphic>
          <a:graphicData uri="http://schemas.openxmlformats.org/drawingml/2006/table">
            <a:tbl>
              <a:tblPr firstRow="1" firstCol="1" bandRow="1">
                <a:tableStyleId>{5C22544A-7EE6-4342-B048-85BDC9FD1C3A}</a:tableStyleId>
              </a:tblPr>
              <a:tblGrid>
                <a:gridCol w="1944000">
                  <a:extLst>
                    <a:ext uri="{9D8B030D-6E8A-4147-A177-3AD203B41FA5}">
                      <a16:colId xmlns:a16="http://schemas.microsoft.com/office/drawing/2014/main" val="1531527990"/>
                    </a:ext>
                  </a:extLst>
                </a:gridCol>
                <a:gridCol w="864000">
                  <a:extLst>
                    <a:ext uri="{9D8B030D-6E8A-4147-A177-3AD203B41FA5}">
                      <a16:colId xmlns:a16="http://schemas.microsoft.com/office/drawing/2014/main" val="1874251664"/>
                    </a:ext>
                  </a:extLst>
                </a:gridCol>
                <a:gridCol w="1012853">
                  <a:extLst>
                    <a:ext uri="{9D8B030D-6E8A-4147-A177-3AD203B41FA5}">
                      <a16:colId xmlns:a16="http://schemas.microsoft.com/office/drawing/2014/main" val="1058226587"/>
                    </a:ext>
                  </a:extLst>
                </a:gridCol>
                <a:gridCol w="4855147">
                  <a:extLst>
                    <a:ext uri="{9D8B030D-6E8A-4147-A177-3AD203B41FA5}">
                      <a16:colId xmlns:a16="http://schemas.microsoft.com/office/drawing/2014/main" val="769151566"/>
                    </a:ext>
                  </a:extLst>
                </a:gridCol>
              </a:tblGrid>
              <a:tr h="213766">
                <a:tc>
                  <a:txBody>
                    <a:bodyPr/>
                    <a:lstStyle/>
                    <a:p>
                      <a:pPr algn="ctr"/>
                      <a:r>
                        <a:rPr kumimoji="1" lang="ja-JP" altLang="en-US" sz="1200" dirty="0">
                          <a:latin typeface="+mn-ea"/>
                          <a:ea typeface="+mn-ea"/>
                        </a:rPr>
                        <a:t>助成対象</a:t>
                      </a:r>
                    </a:p>
                  </a:txBody>
                  <a:tcPr marL="68580" marR="68580" marT="34290" marB="3429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lumMod val="75000"/>
                        <a:alpha val="60000"/>
                      </a:schemeClr>
                    </a:solidFill>
                  </a:tcPr>
                </a:tc>
                <a:tc>
                  <a:txBody>
                    <a:bodyPr/>
                    <a:lstStyle/>
                    <a:p>
                      <a:pPr algn="ctr"/>
                      <a:r>
                        <a:rPr kumimoji="1" lang="ja-JP" altLang="en-US" sz="1200" b="1" dirty="0">
                          <a:solidFill>
                            <a:schemeClr val="bg1"/>
                          </a:solidFill>
                          <a:latin typeface="+mn-ea"/>
                          <a:ea typeface="+mn-ea"/>
                        </a:rPr>
                        <a:t>助成率</a:t>
                      </a:r>
                      <a:endParaRPr kumimoji="1" lang="en-US" altLang="ja-JP" sz="1200" b="1" dirty="0">
                        <a:solidFill>
                          <a:schemeClr val="bg1"/>
                        </a:solidFill>
                        <a:latin typeface="+mn-ea"/>
                        <a:ea typeface="+mn-ea"/>
                      </a:endParaRPr>
                    </a:p>
                  </a:txBody>
                  <a:tcPr marL="68580" marR="68580" marT="34290" marB="3429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lumMod val="75000"/>
                        <a:alpha val="60000"/>
                      </a:schemeClr>
                    </a:solidFill>
                  </a:tcPr>
                </a:tc>
                <a:tc>
                  <a:txBody>
                    <a:bodyPr/>
                    <a:lstStyle/>
                    <a:p>
                      <a:pPr algn="ctr"/>
                      <a:r>
                        <a:rPr kumimoji="1" lang="ja-JP" altLang="en-US" sz="1200" b="1" dirty="0">
                          <a:solidFill>
                            <a:schemeClr val="bg1"/>
                          </a:solidFill>
                          <a:latin typeface="+mn-ea"/>
                          <a:ea typeface="+mn-ea"/>
                        </a:rPr>
                        <a:t>上限額</a:t>
                      </a:r>
                      <a:endParaRPr kumimoji="1" lang="en-US" altLang="ja-JP" sz="1200" b="1" dirty="0">
                        <a:solidFill>
                          <a:schemeClr val="bg1"/>
                        </a:solidFill>
                        <a:latin typeface="+mn-ea"/>
                        <a:ea typeface="+mn-ea"/>
                      </a:endParaRPr>
                    </a:p>
                  </a:txBody>
                  <a:tcPr marL="68580" marR="68580" marT="34290" marB="3429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lumMod val="75000"/>
                        <a:alpha val="60000"/>
                      </a:schemeClr>
                    </a:solidFill>
                  </a:tcPr>
                </a:tc>
                <a:tc>
                  <a:txBody>
                    <a:bodyPr/>
                    <a:lstStyle/>
                    <a:p>
                      <a:pPr algn="ctr"/>
                      <a:r>
                        <a:rPr kumimoji="1" lang="ja-JP" altLang="en-US" sz="1200" dirty="0">
                          <a:latin typeface="+mn-ea"/>
                          <a:ea typeface="+mn-ea"/>
                        </a:rPr>
                        <a:t>要件</a:t>
                      </a:r>
                    </a:p>
                  </a:txBody>
                  <a:tcPr marL="68580" marR="68580" marT="34290" marB="3429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lumMod val="75000"/>
                        <a:alpha val="60000"/>
                      </a:schemeClr>
                    </a:solidFill>
                  </a:tcPr>
                </a:tc>
                <a:extLst>
                  <a:ext uri="{0D108BD9-81ED-4DB2-BD59-A6C34878D82A}">
                    <a16:rowId xmlns:a16="http://schemas.microsoft.com/office/drawing/2014/main" val="2918016790"/>
                  </a:ext>
                </a:extLst>
              </a:tr>
              <a:tr h="369232">
                <a:tc>
                  <a:txBody>
                    <a:bodyPr/>
                    <a:lstStyle/>
                    <a:p>
                      <a:pPr algn="ctr"/>
                      <a:r>
                        <a:rPr kumimoji="1" lang="ja-JP" altLang="en-US" sz="1200" dirty="0">
                          <a:solidFill>
                            <a:schemeClr val="bg1"/>
                          </a:solidFill>
                          <a:latin typeface="+mn-ea"/>
                          <a:ea typeface="+mn-ea"/>
                        </a:rPr>
                        <a:t>太陽熱利用システム</a:t>
                      </a:r>
                    </a:p>
                    <a:p>
                      <a:pPr algn="ctr"/>
                      <a:r>
                        <a:rPr kumimoji="1" lang="ja-JP" altLang="en-US" sz="1200" dirty="0">
                          <a:solidFill>
                            <a:schemeClr val="bg1"/>
                          </a:solidFill>
                          <a:latin typeface="+mn-ea"/>
                          <a:ea typeface="+mn-ea"/>
                        </a:rPr>
                        <a:t>補助熱源機</a:t>
                      </a:r>
                    </a:p>
                  </a:txBody>
                  <a:tcPr marL="68580" marR="68580" marT="34290" marB="34290" anchor="ctr">
                    <a:lnL w="28575" cap="flat" cmpd="sng" algn="ctr">
                      <a:no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lumMod val="75000"/>
                        <a:alpha val="60000"/>
                      </a:schemeClr>
                    </a:solidFill>
                  </a:tcPr>
                </a:tc>
                <a:tc>
                  <a:txBody>
                    <a:bodyPr/>
                    <a:lstStyle/>
                    <a:p>
                      <a:pPr algn="ctr"/>
                      <a:r>
                        <a:rPr kumimoji="1" lang="en-US" altLang="ja-JP" sz="1200" b="0" dirty="0">
                          <a:solidFill>
                            <a:schemeClr val="tx1"/>
                          </a:solidFill>
                          <a:latin typeface="+mn-ea"/>
                          <a:ea typeface="+mn-ea"/>
                        </a:rPr>
                        <a:t>1/2</a:t>
                      </a:r>
                      <a:endParaRPr kumimoji="1" lang="ja-JP" altLang="en-US" sz="1200" b="0" dirty="0">
                        <a:solidFill>
                          <a:schemeClr val="tx1"/>
                        </a:solidFill>
                        <a:latin typeface="+mn-ea"/>
                        <a:ea typeface="+mn-ea"/>
                      </a:endParaRPr>
                    </a:p>
                  </a:txBody>
                  <a:tcPr marL="68580" marR="68580" marT="34290" marB="3429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algn="ctr"/>
                      <a:r>
                        <a:rPr kumimoji="1" lang="en-US" altLang="ja-JP" sz="1200" kern="1200" dirty="0">
                          <a:solidFill>
                            <a:schemeClr val="tx1"/>
                          </a:solidFill>
                          <a:effectLst/>
                          <a:latin typeface="+mn-lt"/>
                          <a:ea typeface="+mn-ea"/>
                          <a:cs typeface="+mn-cs"/>
                        </a:rPr>
                        <a:t>10</a:t>
                      </a:r>
                      <a:r>
                        <a:rPr kumimoji="1" lang="ja-JP" altLang="ja-JP" sz="1200" kern="1200" dirty="0">
                          <a:solidFill>
                            <a:schemeClr val="tx1"/>
                          </a:solidFill>
                          <a:effectLst/>
                          <a:latin typeface="+mn-lt"/>
                          <a:ea typeface="+mn-ea"/>
                          <a:cs typeface="+mn-cs"/>
                        </a:rPr>
                        <a:t>万円</a:t>
                      </a:r>
                      <a:r>
                        <a:rPr kumimoji="1" lang="en-US" altLang="ja-JP" sz="1200" kern="1200" dirty="0">
                          <a:solidFill>
                            <a:schemeClr val="tx1"/>
                          </a:solidFill>
                          <a:effectLst/>
                          <a:latin typeface="+mn-lt"/>
                          <a:ea typeface="+mn-ea"/>
                          <a:cs typeface="+mn-cs"/>
                        </a:rPr>
                        <a:t>/</a:t>
                      </a:r>
                      <a:r>
                        <a:rPr kumimoji="1" lang="ja-JP" altLang="en-US" sz="1200" kern="1200" dirty="0">
                          <a:solidFill>
                            <a:schemeClr val="tx1"/>
                          </a:solidFill>
                          <a:effectLst/>
                          <a:latin typeface="+mn-lt"/>
                          <a:ea typeface="+mn-ea"/>
                          <a:cs typeface="+mn-cs"/>
                        </a:rPr>
                        <a:t>台</a:t>
                      </a:r>
                      <a:endParaRPr kumimoji="1" lang="ja-JP" altLang="en-US" sz="1200" b="0" dirty="0">
                        <a:solidFill>
                          <a:schemeClr val="tx1"/>
                        </a:solidFill>
                        <a:latin typeface="+mn-ea"/>
                        <a:ea typeface="+mn-ea"/>
                      </a:endParaRPr>
                    </a:p>
                  </a:txBody>
                  <a:tcPr marL="68580" marR="68580" marT="34290" marB="3429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r>
                        <a:rPr kumimoji="1" lang="ja-JP" altLang="en-US" sz="1200" dirty="0">
                          <a:solidFill>
                            <a:schemeClr val="tx1"/>
                          </a:solidFill>
                          <a:latin typeface="+mn-ea"/>
                          <a:ea typeface="+mn-ea"/>
                        </a:rPr>
                        <a:t>・太陽熱利用システムを既に設置している住宅　等</a:t>
                      </a:r>
                    </a:p>
                  </a:txBody>
                  <a:tcPr marL="68580" marR="68580" marT="34290" marB="3429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4067847750"/>
                  </a:ext>
                </a:extLst>
              </a:tr>
              <a:tr h="369232">
                <a:tc>
                  <a:txBody>
                    <a:bodyPr/>
                    <a:lstStyle/>
                    <a:p>
                      <a:pPr algn="ctr"/>
                      <a:r>
                        <a:rPr kumimoji="1" lang="ja-JP" altLang="en-US" sz="1200" dirty="0">
                          <a:solidFill>
                            <a:schemeClr val="bg1"/>
                          </a:solidFill>
                          <a:latin typeface="+mn-ea"/>
                          <a:ea typeface="+mn-ea"/>
                        </a:rPr>
                        <a:t>地中熱利用システム</a:t>
                      </a:r>
                    </a:p>
                    <a:p>
                      <a:pPr algn="ctr"/>
                      <a:r>
                        <a:rPr kumimoji="1" lang="ja-JP" altLang="en-US" sz="1200" dirty="0">
                          <a:solidFill>
                            <a:schemeClr val="bg1"/>
                          </a:solidFill>
                          <a:latin typeface="+mn-ea"/>
                          <a:ea typeface="+mn-ea"/>
                        </a:rPr>
                        <a:t>ヒートポンプエアコン</a:t>
                      </a:r>
                    </a:p>
                  </a:txBody>
                  <a:tcPr marL="68580" marR="68580" marT="34290" marB="34290" anchor="ctr">
                    <a:lnL w="28575" cap="flat" cmpd="sng" algn="ctr">
                      <a:no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lumMod val="75000"/>
                        <a:alpha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mn-ea"/>
                          <a:ea typeface="+mn-ea"/>
                        </a:rPr>
                        <a:t>1/2</a:t>
                      </a:r>
                      <a:endParaRPr kumimoji="1" lang="ja-JP" altLang="en-US" sz="1200" b="0" dirty="0">
                        <a:solidFill>
                          <a:schemeClr val="tx1"/>
                        </a:solidFill>
                        <a:latin typeface="+mn-ea"/>
                        <a:ea typeface="+mn-ea"/>
                      </a:endParaRPr>
                    </a:p>
                  </a:txBody>
                  <a:tcPr marL="68580" marR="68580" marT="34290" marB="3429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algn="ctr"/>
                      <a:r>
                        <a:rPr kumimoji="1" lang="en-US" altLang="ja-JP" sz="1200" kern="1200" dirty="0">
                          <a:solidFill>
                            <a:schemeClr val="tx1"/>
                          </a:solidFill>
                          <a:effectLst/>
                          <a:latin typeface="+mn-lt"/>
                          <a:ea typeface="+mn-ea"/>
                          <a:cs typeface="+mn-cs"/>
                        </a:rPr>
                        <a:t>27.5</a:t>
                      </a:r>
                      <a:r>
                        <a:rPr kumimoji="1" lang="ja-JP" altLang="ja-JP" sz="1200" kern="1200" dirty="0">
                          <a:solidFill>
                            <a:schemeClr val="tx1"/>
                          </a:solidFill>
                          <a:effectLst/>
                          <a:latin typeface="+mn-lt"/>
                          <a:ea typeface="+mn-ea"/>
                          <a:cs typeface="+mn-cs"/>
                        </a:rPr>
                        <a:t>万円</a:t>
                      </a:r>
                      <a:r>
                        <a:rPr kumimoji="1" lang="en-US" altLang="ja-JP" sz="1200" kern="1200" dirty="0">
                          <a:solidFill>
                            <a:schemeClr val="tx1"/>
                          </a:solidFill>
                          <a:effectLst/>
                          <a:latin typeface="+mn-lt"/>
                          <a:ea typeface="+mn-ea"/>
                          <a:cs typeface="+mn-cs"/>
                        </a:rPr>
                        <a:t>/</a:t>
                      </a:r>
                      <a:r>
                        <a:rPr kumimoji="1" lang="ja-JP" altLang="en-US" sz="1200" kern="1200" dirty="0">
                          <a:solidFill>
                            <a:schemeClr val="tx1"/>
                          </a:solidFill>
                          <a:effectLst/>
                          <a:latin typeface="+mn-lt"/>
                          <a:ea typeface="+mn-ea"/>
                          <a:cs typeface="+mn-cs"/>
                        </a:rPr>
                        <a:t>台</a:t>
                      </a:r>
                      <a:endParaRPr kumimoji="1" lang="en-US" altLang="ja-JP" sz="1200" b="0" dirty="0">
                        <a:solidFill>
                          <a:schemeClr val="tx1"/>
                        </a:solidFill>
                        <a:latin typeface="+mn-ea"/>
                        <a:ea typeface="+mn-ea"/>
                      </a:endParaRPr>
                    </a:p>
                  </a:txBody>
                  <a:tcPr marL="68580" marR="68580" marT="34290" marB="3429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r>
                        <a:rPr kumimoji="1" lang="ja-JP" altLang="en-US" sz="1200" dirty="0">
                          <a:solidFill>
                            <a:schemeClr val="tx1"/>
                          </a:solidFill>
                          <a:latin typeface="+mn-ea"/>
                          <a:ea typeface="+mn-ea"/>
                        </a:rPr>
                        <a:t>・地中熱利用システムを既に設置している住宅　等</a:t>
                      </a:r>
                    </a:p>
                  </a:txBody>
                  <a:tcPr marL="68580" marR="68580" marT="34290" marB="3429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196503835"/>
                  </a:ext>
                </a:extLst>
              </a:tr>
            </a:tbl>
          </a:graphicData>
        </a:graphic>
      </p:graphicFrame>
      <p:graphicFrame>
        <p:nvGraphicFramePr>
          <p:cNvPr id="14" name="表 13"/>
          <p:cNvGraphicFramePr>
            <a:graphicFrameLocks noGrp="1"/>
          </p:cNvGraphicFramePr>
          <p:nvPr>
            <p:extLst>
              <p:ext uri="{D42A27DB-BD31-4B8C-83A1-F6EECF244321}">
                <p14:modId xmlns:p14="http://schemas.microsoft.com/office/powerpoint/2010/main" val="2600506145"/>
              </p:ext>
            </p:extLst>
          </p:nvPr>
        </p:nvGraphicFramePr>
        <p:xfrm>
          <a:off x="220837" y="1065976"/>
          <a:ext cx="8676158" cy="1233356"/>
        </p:xfrm>
        <a:graphic>
          <a:graphicData uri="http://schemas.openxmlformats.org/drawingml/2006/table">
            <a:tbl>
              <a:tblPr firstRow="1" firstCol="1" bandRow="1">
                <a:tableStyleId>{5C22544A-7EE6-4342-B048-85BDC9FD1C3A}</a:tableStyleId>
              </a:tblPr>
              <a:tblGrid>
                <a:gridCol w="1944000">
                  <a:extLst>
                    <a:ext uri="{9D8B030D-6E8A-4147-A177-3AD203B41FA5}">
                      <a16:colId xmlns:a16="http://schemas.microsoft.com/office/drawing/2014/main" val="1531527990"/>
                    </a:ext>
                  </a:extLst>
                </a:gridCol>
                <a:gridCol w="864158">
                  <a:extLst>
                    <a:ext uri="{9D8B030D-6E8A-4147-A177-3AD203B41FA5}">
                      <a16:colId xmlns:a16="http://schemas.microsoft.com/office/drawing/2014/main" val="1874251664"/>
                    </a:ext>
                  </a:extLst>
                </a:gridCol>
                <a:gridCol w="994365">
                  <a:extLst>
                    <a:ext uri="{9D8B030D-6E8A-4147-A177-3AD203B41FA5}">
                      <a16:colId xmlns:a16="http://schemas.microsoft.com/office/drawing/2014/main" val="1058226587"/>
                    </a:ext>
                  </a:extLst>
                </a:gridCol>
                <a:gridCol w="4873635">
                  <a:extLst>
                    <a:ext uri="{9D8B030D-6E8A-4147-A177-3AD203B41FA5}">
                      <a16:colId xmlns:a16="http://schemas.microsoft.com/office/drawing/2014/main" val="769151566"/>
                    </a:ext>
                  </a:extLst>
                </a:gridCol>
              </a:tblGrid>
              <a:tr h="168547">
                <a:tc>
                  <a:txBody>
                    <a:bodyPr/>
                    <a:lstStyle/>
                    <a:p>
                      <a:pPr algn="ctr"/>
                      <a:r>
                        <a:rPr kumimoji="1" lang="ja-JP" altLang="en-US" sz="1200" dirty="0">
                          <a:latin typeface="+mn-ea"/>
                          <a:ea typeface="+mn-ea"/>
                        </a:rPr>
                        <a:t>助成対象</a:t>
                      </a:r>
                    </a:p>
                  </a:txBody>
                  <a:tcPr marL="68580" marR="68580" marT="34290" marB="3429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lumMod val="75000"/>
                        <a:alpha val="60000"/>
                      </a:schemeClr>
                    </a:solidFill>
                  </a:tcPr>
                </a:tc>
                <a:tc>
                  <a:txBody>
                    <a:bodyPr/>
                    <a:lstStyle/>
                    <a:p>
                      <a:pPr algn="ctr"/>
                      <a:r>
                        <a:rPr kumimoji="1" lang="ja-JP" altLang="en-US" sz="1200" b="1" dirty="0">
                          <a:solidFill>
                            <a:schemeClr val="bg1"/>
                          </a:solidFill>
                          <a:latin typeface="+mn-ea"/>
                          <a:ea typeface="+mn-ea"/>
                        </a:rPr>
                        <a:t>助成率</a:t>
                      </a:r>
                      <a:endParaRPr kumimoji="1" lang="en-US" altLang="ja-JP" sz="1200" b="1" dirty="0">
                        <a:solidFill>
                          <a:schemeClr val="bg1"/>
                        </a:solidFill>
                        <a:latin typeface="+mn-ea"/>
                        <a:ea typeface="+mn-ea"/>
                      </a:endParaRPr>
                    </a:p>
                  </a:txBody>
                  <a:tcPr marL="68580" marR="68580" marT="34290" marB="3429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lumMod val="75000"/>
                        <a:alpha val="60000"/>
                      </a:schemeClr>
                    </a:solidFill>
                  </a:tcPr>
                </a:tc>
                <a:tc>
                  <a:txBody>
                    <a:bodyPr/>
                    <a:lstStyle/>
                    <a:p>
                      <a:pPr algn="ctr"/>
                      <a:r>
                        <a:rPr kumimoji="1" lang="ja-JP" altLang="en-US" sz="1200" b="1" dirty="0">
                          <a:solidFill>
                            <a:schemeClr val="bg1"/>
                          </a:solidFill>
                          <a:latin typeface="+mn-ea"/>
                          <a:ea typeface="+mn-ea"/>
                        </a:rPr>
                        <a:t>上限額</a:t>
                      </a:r>
                      <a:endParaRPr kumimoji="1" lang="en-US" altLang="ja-JP" sz="1200" b="1" dirty="0">
                        <a:solidFill>
                          <a:schemeClr val="bg1"/>
                        </a:solidFill>
                        <a:latin typeface="+mn-ea"/>
                        <a:ea typeface="+mn-ea"/>
                      </a:endParaRPr>
                    </a:p>
                  </a:txBody>
                  <a:tcPr marL="68580" marR="68580" marT="34290" marB="3429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lumMod val="75000"/>
                        <a:alpha val="60000"/>
                      </a:schemeClr>
                    </a:solidFill>
                  </a:tcPr>
                </a:tc>
                <a:tc>
                  <a:txBody>
                    <a:bodyPr/>
                    <a:lstStyle/>
                    <a:p>
                      <a:pPr algn="ctr"/>
                      <a:r>
                        <a:rPr kumimoji="1" lang="ja-JP" altLang="en-US" sz="1200" dirty="0">
                          <a:latin typeface="+mn-ea"/>
                          <a:ea typeface="+mn-ea"/>
                        </a:rPr>
                        <a:t>要件</a:t>
                      </a:r>
                    </a:p>
                  </a:txBody>
                  <a:tcPr marL="68580" marR="68580" marT="34290" marB="3429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lumMod val="75000"/>
                        <a:alpha val="60000"/>
                      </a:schemeClr>
                    </a:solidFill>
                  </a:tcPr>
                </a:tc>
                <a:extLst>
                  <a:ext uri="{0D108BD9-81ED-4DB2-BD59-A6C34878D82A}">
                    <a16:rowId xmlns:a16="http://schemas.microsoft.com/office/drawing/2014/main" val="2918016790"/>
                  </a:ext>
                </a:extLst>
              </a:tr>
              <a:tr h="211293">
                <a:tc>
                  <a:txBody>
                    <a:bodyPr/>
                    <a:lstStyle/>
                    <a:p>
                      <a:pPr algn="ctr"/>
                      <a:r>
                        <a:rPr kumimoji="1" lang="ja-JP" altLang="en-US" sz="1200" b="1" kern="1200" dirty="0">
                          <a:solidFill>
                            <a:schemeClr val="lt1"/>
                          </a:solidFill>
                          <a:effectLst/>
                          <a:latin typeface="+mn-lt"/>
                          <a:ea typeface="+mn-ea"/>
                          <a:cs typeface="+mn-cs"/>
                        </a:rPr>
                        <a:t>太陽熱利用システム</a:t>
                      </a:r>
                      <a:endParaRPr kumimoji="1" lang="ja-JP" altLang="en-US" sz="1200" dirty="0">
                        <a:solidFill>
                          <a:schemeClr val="bg1"/>
                        </a:solidFill>
                        <a:latin typeface="+mn-ea"/>
                        <a:ea typeface="+mn-ea"/>
                      </a:endParaRPr>
                    </a:p>
                  </a:txBody>
                  <a:tcPr marL="68580" marR="68580" marT="34290" marB="34290" anchor="ctr">
                    <a:lnL w="28575" cap="flat" cmpd="sng" algn="ctr">
                      <a:no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lumMod val="75000"/>
                        <a:alpha val="60000"/>
                      </a:schemeClr>
                    </a:solidFill>
                  </a:tcPr>
                </a:tc>
                <a:tc>
                  <a:txBody>
                    <a:bodyPr/>
                    <a:lstStyle/>
                    <a:p>
                      <a:pPr algn="ctr"/>
                      <a:r>
                        <a:rPr kumimoji="1" lang="en-US" altLang="ja-JP" sz="1200" b="0" dirty="0">
                          <a:solidFill>
                            <a:schemeClr val="tx1"/>
                          </a:solidFill>
                          <a:latin typeface="+mn-ea"/>
                          <a:ea typeface="+mn-ea"/>
                        </a:rPr>
                        <a:t>1/2</a:t>
                      </a:r>
                      <a:endParaRPr kumimoji="1" lang="ja-JP" altLang="en-US" sz="1200" b="0" dirty="0">
                        <a:solidFill>
                          <a:schemeClr val="tx1"/>
                        </a:solidFill>
                        <a:latin typeface="+mn-ea"/>
                        <a:ea typeface="+mn-ea"/>
                      </a:endParaRPr>
                    </a:p>
                  </a:txBody>
                  <a:tcPr marL="68580" marR="68580" marT="34290" marB="3429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algn="ctr"/>
                      <a:r>
                        <a:rPr kumimoji="1" lang="en-US" altLang="ja-JP" sz="1200" kern="1200" dirty="0">
                          <a:solidFill>
                            <a:schemeClr val="tx1"/>
                          </a:solidFill>
                          <a:effectLst/>
                          <a:latin typeface="+mn-lt"/>
                          <a:ea typeface="+mn-ea"/>
                          <a:cs typeface="+mn-cs"/>
                        </a:rPr>
                        <a:t>55</a:t>
                      </a:r>
                      <a:r>
                        <a:rPr kumimoji="1" lang="ja-JP" altLang="ja-JP" sz="1200" kern="1200" dirty="0">
                          <a:solidFill>
                            <a:schemeClr val="tx1"/>
                          </a:solidFill>
                          <a:effectLst/>
                          <a:latin typeface="+mn-lt"/>
                          <a:ea typeface="+mn-ea"/>
                          <a:cs typeface="+mn-cs"/>
                        </a:rPr>
                        <a:t>万円</a:t>
                      </a:r>
                      <a:r>
                        <a:rPr kumimoji="1" lang="en-US" altLang="ja-JP"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戸</a:t>
                      </a:r>
                      <a:endParaRPr kumimoji="1" lang="ja-JP" altLang="en-US" sz="1200" b="0" dirty="0">
                        <a:solidFill>
                          <a:schemeClr val="tx1"/>
                        </a:solidFill>
                        <a:latin typeface="+mn-ea"/>
                        <a:ea typeface="+mn-ea"/>
                      </a:endParaRPr>
                    </a:p>
                  </a:txBody>
                  <a:tcPr marL="68580" marR="68580" marT="34290" marB="3429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r>
                        <a:rPr kumimoji="1" lang="ja-JP" altLang="en-US" sz="1200" dirty="0">
                          <a:solidFill>
                            <a:schemeClr val="tx1"/>
                          </a:solidFill>
                          <a:latin typeface="+mn-ea"/>
                          <a:ea typeface="+mn-ea"/>
                        </a:rPr>
                        <a:t>・自然循環型（太陽熱温水器）を除く</a:t>
                      </a:r>
                    </a:p>
                  </a:txBody>
                  <a:tcPr marL="68580" marR="68580" marT="34290" marB="3429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4067847750"/>
                  </a:ext>
                </a:extLst>
              </a:tr>
              <a:tr h="423645">
                <a:tc>
                  <a:txBody>
                    <a:bodyPr/>
                    <a:lstStyle/>
                    <a:p>
                      <a:pPr algn="ctr"/>
                      <a:r>
                        <a:rPr kumimoji="1" lang="ja-JP" altLang="ja-JP" sz="1200" b="1" kern="1200" dirty="0">
                          <a:solidFill>
                            <a:schemeClr val="lt1"/>
                          </a:solidFill>
                          <a:effectLst/>
                          <a:latin typeface="+mn-lt"/>
                          <a:ea typeface="+mn-ea"/>
                          <a:cs typeface="+mn-cs"/>
                        </a:rPr>
                        <a:t>地中熱利用システム</a:t>
                      </a:r>
                      <a:endParaRPr kumimoji="1" lang="ja-JP" altLang="en-US" sz="1200" dirty="0">
                        <a:solidFill>
                          <a:schemeClr val="bg1"/>
                        </a:solidFill>
                        <a:latin typeface="+mn-ea"/>
                        <a:ea typeface="+mn-ea"/>
                      </a:endParaRPr>
                    </a:p>
                  </a:txBody>
                  <a:tcPr marL="68580" marR="68580" marT="34290" marB="34290" anchor="ctr">
                    <a:lnL w="28575" cap="flat" cmpd="sng" algn="ctr">
                      <a:no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lumMod val="75000"/>
                        <a:alpha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mn-ea"/>
                          <a:ea typeface="+mn-ea"/>
                        </a:rPr>
                        <a:t>3/5</a:t>
                      </a:r>
                      <a:endParaRPr kumimoji="1" lang="ja-JP" altLang="en-US" sz="1200" b="0" dirty="0">
                        <a:solidFill>
                          <a:schemeClr val="tx1"/>
                        </a:solidFill>
                        <a:latin typeface="+mn-ea"/>
                        <a:ea typeface="+mn-ea"/>
                      </a:endParaRPr>
                    </a:p>
                  </a:txBody>
                  <a:tcPr marL="68580" marR="68580" marT="34290" marB="3429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algn="ctr"/>
                      <a:r>
                        <a:rPr kumimoji="1" lang="en-US" altLang="ja-JP" sz="1200" kern="1200" dirty="0">
                          <a:solidFill>
                            <a:schemeClr val="tx1"/>
                          </a:solidFill>
                          <a:effectLst/>
                          <a:latin typeface="+mn-lt"/>
                          <a:ea typeface="+mn-ea"/>
                          <a:cs typeface="+mn-cs"/>
                        </a:rPr>
                        <a:t>180</a:t>
                      </a:r>
                      <a:r>
                        <a:rPr kumimoji="1" lang="ja-JP" altLang="ja-JP" sz="1200" kern="1200" dirty="0">
                          <a:solidFill>
                            <a:schemeClr val="tx1"/>
                          </a:solidFill>
                          <a:effectLst/>
                          <a:latin typeface="+mn-lt"/>
                          <a:ea typeface="+mn-ea"/>
                          <a:cs typeface="+mn-cs"/>
                        </a:rPr>
                        <a:t>万円</a:t>
                      </a:r>
                      <a:r>
                        <a:rPr kumimoji="1" lang="en-US" altLang="ja-JP" sz="1200" kern="1200" dirty="0">
                          <a:solidFill>
                            <a:schemeClr val="tx1"/>
                          </a:solidFill>
                          <a:effectLst/>
                          <a:latin typeface="+mn-lt"/>
                          <a:ea typeface="+mn-ea"/>
                          <a:cs typeface="+mn-cs"/>
                        </a:rPr>
                        <a:t>/</a:t>
                      </a:r>
                      <a:r>
                        <a:rPr kumimoji="1" lang="ja-JP" altLang="en-US" sz="1200" kern="1200" dirty="0">
                          <a:solidFill>
                            <a:schemeClr val="tx1"/>
                          </a:solidFill>
                          <a:effectLst/>
                          <a:latin typeface="+mn-lt"/>
                          <a:ea typeface="+mn-ea"/>
                          <a:cs typeface="+mn-cs"/>
                        </a:rPr>
                        <a:t>台</a:t>
                      </a:r>
                      <a:endParaRPr kumimoji="1" lang="en-US" altLang="ja-JP" sz="1200" b="0" dirty="0">
                        <a:solidFill>
                          <a:schemeClr val="tx1"/>
                        </a:solidFill>
                        <a:latin typeface="+mn-ea"/>
                        <a:ea typeface="+mn-ea"/>
                      </a:endParaRPr>
                    </a:p>
                  </a:txBody>
                  <a:tcPr marL="68580" marR="68580" marT="34290" marB="3429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r>
                        <a:rPr kumimoji="1" lang="ja-JP" altLang="en-US" sz="1200" dirty="0">
                          <a:solidFill>
                            <a:schemeClr val="tx1"/>
                          </a:solidFill>
                          <a:latin typeface="+mn-ea"/>
                          <a:ea typeface="+mn-ea"/>
                        </a:rPr>
                        <a:t>・クローズドループ型であること</a:t>
                      </a:r>
                    </a:p>
                    <a:p>
                      <a:r>
                        <a:rPr kumimoji="1" lang="ja-JP" altLang="en-US" sz="1200" dirty="0">
                          <a:solidFill>
                            <a:schemeClr val="tx1"/>
                          </a:solidFill>
                          <a:latin typeface="+mn-ea"/>
                          <a:ea typeface="+mn-ea"/>
                        </a:rPr>
                        <a:t>・暖房時エネルギー消費効率（定格 </a:t>
                      </a:r>
                      <a:r>
                        <a:rPr kumimoji="1" lang="en-US" altLang="ja-JP" sz="1200" dirty="0">
                          <a:solidFill>
                            <a:schemeClr val="tx1"/>
                          </a:solidFill>
                          <a:latin typeface="+mn-ea"/>
                          <a:ea typeface="+mn-ea"/>
                        </a:rPr>
                        <a:t>COP</a:t>
                      </a:r>
                      <a:r>
                        <a:rPr kumimoji="1" lang="ja-JP" altLang="en-US" sz="1200" dirty="0">
                          <a:solidFill>
                            <a:schemeClr val="tx1"/>
                          </a:solidFill>
                          <a:latin typeface="+mn-ea"/>
                          <a:ea typeface="+mn-ea"/>
                        </a:rPr>
                        <a:t>値）が３</a:t>
                      </a:r>
                      <a:r>
                        <a:rPr kumimoji="1" lang="en-US" altLang="ja-JP" sz="1200" dirty="0">
                          <a:solidFill>
                            <a:schemeClr val="tx1"/>
                          </a:solidFill>
                          <a:latin typeface="+mn-ea"/>
                          <a:ea typeface="+mn-ea"/>
                        </a:rPr>
                        <a:t>.</a:t>
                      </a:r>
                      <a:r>
                        <a:rPr kumimoji="1" lang="ja-JP" altLang="en-US" sz="1200" dirty="0">
                          <a:solidFill>
                            <a:schemeClr val="tx1"/>
                          </a:solidFill>
                          <a:latin typeface="+mn-ea"/>
                          <a:ea typeface="+mn-ea"/>
                        </a:rPr>
                        <a:t>７以上であること</a:t>
                      </a:r>
                    </a:p>
                  </a:txBody>
                  <a:tcPr marL="68580" marR="68580" marT="34290" marB="3429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196503835"/>
                  </a:ext>
                </a:extLst>
              </a:tr>
              <a:tr h="296096">
                <a:tc>
                  <a:txBody>
                    <a:bodyPr/>
                    <a:lstStyle/>
                    <a:p>
                      <a:pPr algn="ctr"/>
                      <a:r>
                        <a:rPr kumimoji="1" lang="ja-JP" altLang="ja-JP" sz="1200" b="1" kern="1200" dirty="0">
                          <a:solidFill>
                            <a:schemeClr val="lt1"/>
                          </a:solidFill>
                          <a:effectLst/>
                          <a:latin typeface="+mn-lt"/>
                          <a:ea typeface="+mn-ea"/>
                          <a:cs typeface="+mn-cs"/>
                        </a:rPr>
                        <a:t>エコキュート</a:t>
                      </a:r>
                      <a:r>
                        <a:rPr kumimoji="1" lang="ja-JP" altLang="en-US" sz="1200" b="1" kern="1200" dirty="0">
                          <a:solidFill>
                            <a:schemeClr val="lt1"/>
                          </a:solidFill>
                          <a:effectLst/>
                          <a:latin typeface="+mn-lt"/>
                          <a:ea typeface="+mn-ea"/>
                          <a:cs typeface="+mn-cs"/>
                        </a:rPr>
                        <a:t>等</a:t>
                      </a:r>
                      <a:endParaRPr kumimoji="1" lang="ja-JP" altLang="en-US" sz="1200" dirty="0">
                        <a:solidFill>
                          <a:schemeClr val="bg1"/>
                        </a:solidFill>
                        <a:latin typeface="+mn-ea"/>
                        <a:ea typeface="+mn-ea"/>
                      </a:endParaRPr>
                    </a:p>
                  </a:txBody>
                  <a:tcPr marL="68580" marR="68580" marT="34290" marB="34290" anchor="ctr">
                    <a:lnL w="28575" cap="flat" cmpd="sng" algn="ctr">
                      <a:no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lumMod val="75000"/>
                        <a:alpha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mn-ea"/>
                          <a:ea typeface="+mn-ea"/>
                        </a:rPr>
                        <a:t>1/3</a:t>
                      </a:r>
                      <a:endParaRPr kumimoji="1" lang="ja-JP" altLang="en-US" sz="1200" b="0" dirty="0">
                        <a:solidFill>
                          <a:schemeClr val="tx1"/>
                        </a:solidFill>
                        <a:latin typeface="+mn-ea"/>
                        <a:ea typeface="+mn-ea"/>
                      </a:endParaRPr>
                    </a:p>
                  </a:txBody>
                  <a:tcPr marL="68580" marR="68580" marT="34290" marB="3429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algn="ctr"/>
                      <a:r>
                        <a:rPr kumimoji="1" lang="en-US" altLang="ja-JP" sz="1200" kern="1200" dirty="0">
                          <a:solidFill>
                            <a:schemeClr val="tx1"/>
                          </a:solidFill>
                          <a:effectLst/>
                          <a:latin typeface="+mn-lt"/>
                          <a:ea typeface="+mn-ea"/>
                          <a:cs typeface="+mn-cs"/>
                        </a:rPr>
                        <a:t>22</a:t>
                      </a:r>
                      <a:r>
                        <a:rPr kumimoji="1" lang="ja-JP" altLang="ja-JP" sz="1200" kern="1200" dirty="0">
                          <a:solidFill>
                            <a:schemeClr val="tx1"/>
                          </a:solidFill>
                          <a:effectLst/>
                          <a:latin typeface="+mn-lt"/>
                          <a:ea typeface="+mn-ea"/>
                          <a:cs typeface="+mn-cs"/>
                        </a:rPr>
                        <a:t>万円</a:t>
                      </a:r>
                      <a:r>
                        <a:rPr kumimoji="1" lang="en-US" altLang="ja-JP" sz="1200" kern="1200" dirty="0">
                          <a:solidFill>
                            <a:schemeClr val="tx1"/>
                          </a:solidFill>
                          <a:effectLst/>
                          <a:latin typeface="+mn-lt"/>
                          <a:ea typeface="+mn-ea"/>
                          <a:cs typeface="+mn-cs"/>
                        </a:rPr>
                        <a:t>/</a:t>
                      </a:r>
                      <a:r>
                        <a:rPr kumimoji="1" lang="ja-JP" altLang="en-US" sz="1200" kern="1200" dirty="0">
                          <a:solidFill>
                            <a:schemeClr val="tx1"/>
                          </a:solidFill>
                          <a:effectLst/>
                          <a:latin typeface="+mn-lt"/>
                          <a:ea typeface="+mn-ea"/>
                          <a:cs typeface="+mn-cs"/>
                        </a:rPr>
                        <a:t>台</a:t>
                      </a:r>
                      <a:endParaRPr kumimoji="1" lang="ja-JP" altLang="en-US" sz="1200" b="0" dirty="0">
                        <a:solidFill>
                          <a:schemeClr val="tx1"/>
                        </a:solidFill>
                        <a:latin typeface="+mn-ea"/>
                        <a:ea typeface="+mn-ea"/>
                      </a:endParaRPr>
                    </a:p>
                  </a:txBody>
                  <a:tcPr marL="68580" marR="68580" marT="34290" marB="3429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r>
                        <a:rPr kumimoji="1" lang="ja-JP" altLang="en-US" sz="1200" dirty="0">
                          <a:solidFill>
                            <a:schemeClr val="tx1"/>
                          </a:solidFill>
                          <a:latin typeface="+mn-ea"/>
                          <a:ea typeface="+mn-ea"/>
                        </a:rPr>
                        <a:t>・太陽光発電の電力を利用して、日中に沸き上げる機能を有すること　</a:t>
                      </a:r>
                    </a:p>
                  </a:txBody>
                  <a:tcPr marL="68580" marR="68580" marT="34290" marB="3429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411880379"/>
                  </a:ext>
                </a:extLst>
              </a:tr>
            </a:tbl>
          </a:graphicData>
        </a:graphic>
      </p:graphicFrame>
      <p:graphicFrame>
        <p:nvGraphicFramePr>
          <p:cNvPr id="15" name="表 14"/>
          <p:cNvGraphicFramePr>
            <a:graphicFrameLocks noGrp="1"/>
          </p:cNvGraphicFramePr>
          <p:nvPr>
            <p:extLst>
              <p:ext uri="{D42A27DB-BD31-4B8C-83A1-F6EECF244321}">
                <p14:modId xmlns:p14="http://schemas.microsoft.com/office/powerpoint/2010/main" val="644478839"/>
              </p:ext>
            </p:extLst>
          </p:nvPr>
        </p:nvGraphicFramePr>
        <p:xfrm>
          <a:off x="222827" y="4149188"/>
          <a:ext cx="8674168" cy="754380"/>
        </p:xfrm>
        <a:graphic>
          <a:graphicData uri="http://schemas.openxmlformats.org/drawingml/2006/table">
            <a:tbl>
              <a:tblPr firstRow="1" firstCol="1" bandRow="1">
                <a:tableStyleId>{5C22544A-7EE6-4342-B048-85BDC9FD1C3A}</a:tableStyleId>
              </a:tblPr>
              <a:tblGrid>
                <a:gridCol w="1944000">
                  <a:extLst>
                    <a:ext uri="{9D8B030D-6E8A-4147-A177-3AD203B41FA5}">
                      <a16:colId xmlns:a16="http://schemas.microsoft.com/office/drawing/2014/main" val="1531527990"/>
                    </a:ext>
                  </a:extLst>
                </a:gridCol>
                <a:gridCol w="862168">
                  <a:extLst>
                    <a:ext uri="{9D8B030D-6E8A-4147-A177-3AD203B41FA5}">
                      <a16:colId xmlns:a16="http://schemas.microsoft.com/office/drawing/2014/main" val="1874251664"/>
                    </a:ext>
                  </a:extLst>
                </a:gridCol>
                <a:gridCol w="1024845">
                  <a:extLst>
                    <a:ext uri="{9D8B030D-6E8A-4147-A177-3AD203B41FA5}">
                      <a16:colId xmlns:a16="http://schemas.microsoft.com/office/drawing/2014/main" val="1058226587"/>
                    </a:ext>
                  </a:extLst>
                </a:gridCol>
                <a:gridCol w="4843155">
                  <a:extLst>
                    <a:ext uri="{9D8B030D-6E8A-4147-A177-3AD203B41FA5}">
                      <a16:colId xmlns:a16="http://schemas.microsoft.com/office/drawing/2014/main" val="769151566"/>
                    </a:ext>
                  </a:extLst>
                </a:gridCol>
              </a:tblGrid>
              <a:tr h="197619">
                <a:tc>
                  <a:txBody>
                    <a:bodyPr/>
                    <a:lstStyle/>
                    <a:p>
                      <a:pPr algn="ctr"/>
                      <a:r>
                        <a:rPr kumimoji="1" lang="ja-JP" altLang="en-US" sz="1200" dirty="0">
                          <a:latin typeface="+mn-ea"/>
                          <a:ea typeface="+mn-ea"/>
                        </a:rPr>
                        <a:t>助成対象</a:t>
                      </a:r>
                    </a:p>
                  </a:txBody>
                  <a:tcPr marL="68580" marR="68580" marT="34290" marB="3429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lumMod val="75000"/>
                        <a:alpha val="60000"/>
                      </a:schemeClr>
                    </a:solidFill>
                  </a:tcPr>
                </a:tc>
                <a:tc>
                  <a:txBody>
                    <a:bodyPr/>
                    <a:lstStyle/>
                    <a:p>
                      <a:pPr algn="ctr"/>
                      <a:r>
                        <a:rPr kumimoji="1" lang="ja-JP" altLang="en-US" sz="1200" b="1" dirty="0">
                          <a:solidFill>
                            <a:schemeClr val="bg1"/>
                          </a:solidFill>
                          <a:latin typeface="+mn-ea"/>
                          <a:ea typeface="+mn-ea"/>
                        </a:rPr>
                        <a:t>助成率</a:t>
                      </a:r>
                      <a:endParaRPr kumimoji="1" lang="en-US" altLang="ja-JP" sz="1200" b="1" dirty="0">
                        <a:solidFill>
                          <a:schemeClr val="bg1"/>
                        </a:solidFill>
                        <a:latin typeface="+mn-ea"/>
                        <a:ea typeface="+mn-ea"/>
                      </a:endParaRPr>
                    </a:p>
                  </a:txBody>
                  <a:tcPr marL="68580" marR="68580" marT="34290" marB="3429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lumMod val="75000"/>
                        <a:alpha val="60000"/>
                      </a:schemeClr>
                    </a:solidFill>
                  </a:tcPr>
                </a:tc>
                <a:tc>
                  <a:txBody>
                    <a:bodyPr/>
                    <a:lstStyle/>
                    <a:p>
                      <a:pPr algn="ctr"/>
                      <a:r>
                        <a:rPr kumimoji="1" lang="ja-JP" altLang="en-US" sz="1200" b="1" dirty="0">
                          <a:solidFill>
                            <a:schemeClr val="bg1"/>
                          </a:solidFill>
                          <a:latin typeface="+mn-ea"/>
                          <a:ea typeface="+mn-ea"/>
                        </a:rPr>
                        <a:t>上限額</a:t>
                      </a:r>
                      <a:endParaRPr kumimoji="1" lang="en-US" altLang="ja-JP" sz="1200" b="1" dirty="0">
                        <a:solidFill>
                          <a:schemeClr val="bg1"/>
                        </a:solidFill>
                        <a:latin typeface="+mn-ea"/>
                        <a:ea typeface="+mn-ea"/>
                      </a:endParaRPr>
                    </a:p>
                  </a:txBody>
                  <a:tcPr marL="68580" marR="68580" marT="34290" marB="3429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lumMod val="75000"/>
                        <a:alpha val="60000"/>
                      </a:schemeClr>
                    </a:solidFill>
                  </a:tcPr>
                </a:tc>
                <a:tc>
                  <a:txBody>
                    <a:bodyPr/>
                    <a:lstStyle/>
                    <a:p>
                      <a:pPr algn="ctr"/>
                      <a:r>
                        <a:rPr kumimoji="1" lang="ja-JP" altLang="en-US" sz="1200" dirty="0">
                          <a:latin typeface="+mn-ea"/>
                          <a:ea typeface="+mn-ea"/>
                        </a:rPr>
                        <a:t>要件</a:t>
                      </a:r>
                    </a:p>
                  </a:txBody>
                  <a:tcPr marL="68580" marR="68580" marT="34290" marB="3429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lumMod val="75000"/>
                        <a:alpha val="60000"/>
                      </a:schemeClr>
                    </a:solidFill>
                  </a:tcPr>
                </a:tc>
                <a:extLst>
                  <a:ext uri="{0D108BD9-81ED-4DB2-BD59-A6C34878D82A}">
                    <a16:rowId xmlns:a16="http://schemas.microsoft.com/office/drawing/2014/main" val="2918016790"/>
                  </a:ext>
                </a:extLst>
              </a:tr>
              <a:tr h="197619">
                <a:tc rowSpan="2">
                  <a:txBody>
                    <a:bodyPr/>
                    <a:lstStyle/>
                    <a:p>
                      <a:pPr algn="ctr"/>
                      <a:r>
                        <a:rPr kumimoji="1" lang="en-US" altLang="ja-JP" sz="1200" dirty="0">
                          <a:solidFill>
                            <a:schemeClr val="bg1"/>
                          </a:solidFill>
                          <a:latin typeface="+mn-ea"/>
                          <a:ea typeface="+mn-ea"/>
                        </a:rPr>
                        <a:t>V2H</a:t>
                      </a:r>
                      <a:endParaRPr kumimoji="1" lang="ja-JP" altLang="en-US" sz="1200" dirty="0">
                        <a:solidFill>
                          <a:schemeClr val="bg1"/>
                        </a:solidFill>
                        <a:latin typeface="+mn-ea"/>
                        <a:ea typeface="+mn-ea"/>
                      </a:endParaRPr>
                    </a:p>
                  </a:txBody>
                  <a:tcPr marL="68580" marR="68580" marT="34290" marB="34290" anchor="ctr">
                    <a:lnL w="28575" cap="flat" cmpd="sng" algn="ctr">
                      <a:no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lumMod val="75000"/>
                        <a:alpha val="60000"/>
                      </a:schemeClr>
                    </a:solidFill>
                  </a:tcPr>
                </a:tc>
                <a:tc>
                  <a:txBody>
                    <a:bodyPr/>
                    <a:lstStyle/>
                    <a:p>
                      <a:pPr algn="ctr"/>
                      <a:r>
                        <a:rPr kumimoji="1" lang="en-US" altLang="ja-JP" sz="1200" b="0" dirty="0">
                          <a:solidFill>
                            <a:schemeClr val="tx1"/>
                          </a:solidFill>
                          <a:latin typeface="+mn-ea"/>
                          <a:ea typeface="+mn-ea"/>
                        </a:rPr>
                        <a:t>1/2</a:t>
                      </a:r>
                      <a:endParaRPr kumimoji="1" lang="ja-JP" altLang="en-US" sz="1200" b="0" dirty="0">
                        <a:solidFill>
                          <a:schemeClr val="tx1"/>
                        </a:solidFill>
                        <a:latin typeface="+mn-ea"/>
                        <a:ea typeface="+mn-ea"/>
                      </a:endParaRPr>
                    </a:p>
                  </a:txBody>
                  <a:tcPr marL="68580" marR="68580" marT="34290" marB="3429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algn="ctr"/>
                      <a:r>
                        <a:rPr kumimoji="1" lang="en-US" altLang="ja-JP" sz="1200" kern="1200" dirty="0">
                          <a:solidFill>
                            <a:schemeClr val="tx1"/>
                          </a:solidFill>
                          <a:effectLst/>
                          <a:latin typeface="+mn-lt"/>
                          <a:ea typeface="+mn-ea"/>
                          <a:cs typeface="+mn-cs"/>
                        </a:rPr>
                        <a:t>50</a:t>
                      </a:r>
                      <a:r>
                        <a:rPr kumimoji="1" lang="ja-JP" altLang="ja-JP" sz="1200" kern="1200" dirty="0">
                          <a:solidFill>
                            <a:schemeClr val="tx1"/>
                          </a:solidFill>
                          <a:effectLst/>
                          <a:latin typeface="+mn-lt"/>
                          <a:ea typeface="+mn-ea"/>
                          <a:cs typeface="+mn-cs"/>
                        </a:rPr>
                        <a:t>万円</a:t>
                      </a:r>
                      <a:endParaRPr kumimoji="1" lang="ja-JP" altLang="en-US" sz="1200" b="0" dirty="0">
                        <a:solidFill>
                          <a:schemeClr val="tx1"/>
                        </a:solidFill>
                        <a:latin typeface="+mn-ea"/>
                        <a:ea typeface="+mn-ea"/>
                      </a:endParaRPr>
                    </a:p>
                  </a:txBody>
                  <a:tcPr marL="68580" marR="68580" marT="34290" marB="3429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endParaRPr kumimoji="1" lang="ja-JP" altLang="en-US" sz="1200" dirty="0">
                        <a:solidFill>
                          <a:schemeClr val="tx1"/>
                        </a:solidFill>
                        <a:latin typeface="+mn-ea"/>
                        <a:ea typeface="+mn-ea"/>
                      </a:endParaRPr>
                    </a:p>
                  </a:txBody>
                  <a:tcPr marL="68580" marR="68580" marT="34290" marB="3429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4067847750"/>
                  </a:ext>
                </a:extLst>
              </a:tr>
              <a:tr h="197619">
                <a:tc vMerge="1">
                  <a:txBody>
                    <a:bodyPr/>
                    <a:lstStyle/>
                    <a:p>
                      <a:pPr algn="ctr"/>
                      <a:endParaRPr kumimoji="1" lang="ja-JP" altLang="en-US" sz="1400" dirty="0">
                        <a:solidFill>
                          <a:schemeClr val="bg1"/>
                        </a:solidFill>
                        <a:latin typeface="+mn-ea"/>
                        <a:ea typeface="+mn-ea"/>
                      </a:endParaRPr>
                    </a:p>
                  </a:txBody>
                  <a:tcPr marL="68580" marR="68580" marT="34290" marB="34290" anchor="ctr">
                    <a:lnL w="28575" cap="flat" cmpd="sng" algn="ctr">
                      <a:no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lumMod val="75000"/>
                        <a:alpha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mn-ea"/>
                          <a:ea typeface="+mn-ea"/>
                        </a:rPr>
                        <a:t>10/10</a:t>
                      </a:r>
                      <a:endParaRPr kumimoji="1" lang="ja-JP" altLang="en-US" sz="1200" b="0" dirty="0">
                        <a:solidFill>
                          <a:schemeClr val="tx1"/>
                        </a:solidFill>
                        <a:latin typeface="+mn-ea"/>
                        <a:ea typeface="+mn-ea"/>
                      </a:endParaRPr>
                    </a:p>
                  </a:txBody>
                  <a:tcPr marL="68580" marR="68580" marT="34290" marB="3429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algn="ctr"/>
                      <a:r>
                        <a:rPr kumimoji="1" lang="en-US" altLang="ja-JP" sz="1200" kern="1200" dirty="0">
                          <a:solidFill>
                            <a:schemeClr val="tx1"/>
                          </a:solidFill>
                          <a:effectLst/>
                          <a:latin typeface="+mn-lt"/>
                          <a:ea typeface="+mn-ea"/>
                          <a:cs typeface="+mn-cs"/>
                        </a:rPr>
                        <a:t>100</a:t>
                      </a:r>
                      <a:r>
                        <a:rPr kumimoji="1" lang="ja-JP" altLang="ja-JP" sz="1200" kern="1200" dirty="0">
                          <a:solidFill>
                            <a:schemeClr val="tx1"/>
                          </a:solidFill>
                          <a:effectLst/>
                          <a:latin typeface="+mn-lt"/>
                          <a:ea typeface="+mn-ea"/>
                          <a:cs typeface="+mn-cs"/>
                        </a:rPr>
                        <a:t>万円</a:t>
                      </a:r>
                      <a:endParaRPr kumimoji="1" lang="en-US" altLang="ja-JP" sz="1200" b="0" dirty="0">
                        <a:solidFill>
                          <a:schemeClr val="tx1"/>
                        </a:solidFill>
                        <a:latin typeface="+mn-ea"/>
                        <a:ea typeface="+mn-ea"/>
                      </a:endParaRPr>
                    </a:p>
                  </a:txBody>
                  <a:tcPr marL="68580" marR="68580" marT="34290" marB="3429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r>
                        <a:rPr kumimoji="1" lang="ja-JP" altLang="ja-JP" sz="1200" kern="1200" dirty="0">
                          <a:solidFill>
                            <a:schemeClr val="tx1"/>
                          </a:solidFill>
                          <a:effectLst/>
                          <a:latin typeface="+mn-lt"/>
                          <a:ea typeface="+mn-ea"/>
                          <a:cs typeface="+mn-cs"/>
                        </a:rPr>
                        <a:t>・太陽光発電システム及び</a:t>
                      </a:r>
                      <a:r>
                        <a:rPr kumimoji="1" lang="en-US" altLang="ja-JP" sz="1200" kern="1200" dirty="0">
                          <a:solidFill>
                            <a:schemeClr val="tx1"/>
                          </a:solidFill>
                          <a:effectLst/>
                          <a:latin typeface="+mn-lt"/>
                          <a:ea typeface="+mn-ea"/>
                          <a:cs typeface="+mn-cs"/>
                        </a:rPr>
                        <a:t>EV</a:t>
                      </a:r>
                      <a:r>
                        <a:rPr kumimoji="1" lang="ja-JP" altLang="ja-JP" sz="1200" kern="1200" dirty="0">
                          <a:solidFill>
                            <a:schemeClr val="tx1"/>
                          </a:solidFill>
                          <a:effectLst/>
                          <a:latin typeface="+mn-lt"/>
                          <a:ea typeface="+mn-ea"/>
                          <a:cs typeface="+mn-cs"/>
                        </a:rPr>
                        <a:t>又は</a:t>
                      </a:r>
                      <a:r>
                        <a:rPr kumimoji="1" lang="en-US" altLang="ja-JP" sz="1200" kern="1200" dirty="0">
                          <a:solidFill>
                            <a:schemeClr val="tx1"/>
                          </a:solidFill>
                          <a:effectLst/>
                          <a:latin typeface="+mn-lt"/>
                          <a:ea typeface="+mn-ea"/>
                          <a:cs typeface="+mn-cs"/>
                        </a:rPr>
                        <a:t>PHV</a:t>
                      </a:r>
                      <a:r>
                        <a:rPr kumimoji="1" lang="ja-JP" altLang="ja-JP" sz="1200" kern="1200" dirty="0">
                          <a:solidFill>
                            <a:schemeClr val="tx1"/>
                          </a:solidFill>
                          <a:effectLst/>
                          <a:latin typeface="+mn-lt"/>
                          <a:ea typeface="+mn-ea"/>
                          <a:cs typeface="+mn-cs"/>
                        </a:rPr>
                        <a:t>が揃う場合</a:t>
                      </a:r>
                      <a:endParaRPr kumimoji="1" lang="ja-JP" altLang="en-US" sz="1200" dirty="0">
                        <a:solidFill>
                          <a:schemeClr val="tx1"/>
                        </a:solidFill>
                        <a:latin typeface="+mn-ea"/>
                        <a:ea typeface="+mn-ea"/>
                      </a:endParaRPr>
                    </a:p>
                  </a:txBody>
                  <a:tcPr marL="68580" marR="68580" marT="34290" marB="3429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196503835"/>
                  </a:ext>
                </a:extLst>
              </a:tr>
            </a:tbl>
          </a:graphicData>
        </a:graphic>
      </p:graphicFrame>
      <p:sp>
        <p:nvSpPr>
          <p:cNvPr id="19" name="正方形/長方形 18"/>
          <p:cNvSpPr/>
          <p:nvPr/>
        </p:nvSpPr>
        <p:spPr>
          <a:xfrm>
            <a:off x="104340" y="2283448"/>
            <a:ext cx="8690945" cy="3773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defRPr/>
            </a:pPr>
            <a:r>
              <a:rPr kumimoji="1" lang="ja-JP" altLang="en-US" sz="1200" dirty="0">
                <a:solidFill>
                  <a:schemeClr val="tx1">
                    <a:lumMod val="75000"/>
                    <a:lumOff val="25000"/>
                  </a:schemeClr>
                </a:solidFill>
                <a:latin typeface="+mn-ea"/>
                <a:cs typeface="Verdana" panose="020B0604030504040204" pitchFamily="34" charset="0"/>
              </a:rPr>
              <a:t>・太陽光・地中熱利用システムの機器更新に対する補助</a:t>
            </a:r>
            <a:endParaRPr kumimoji="1" lang="en-US" altLang="ja-JP" sz="1200" dirty="0">
              <a:solidFill>
                <a:schemeClr val="tx1">
                  <a:lumMod val="75000"/>
                  <a:lumOff val="25000"/>
                </a:schemeClr>
              </a:solidFill>
              <a:latin typeface="+mn-ea"/>
              <a:cs typeface="Verdana" panose="020B0604030504040204" pitchFamily="34" charset="0"/>
            </a:endParaRPr>
          </a:p>
        </p:txBody>
      </p:sp>
      <p:graphicFrame>
        <p:nvGraphicFramePr>
          <p:cNvPr id="23" name="表 22"/>
          <p:cNvGraphicFramePr>
            <a:graphicFrameLocks noGrp="1"/>
          </p:cNvGraphicFramePr>
          <p:nvPr>
            <p:extLst>
              <p:ext uri="{D42A27DB-BD31-4B8C-83A1-F6EECF244321}">
                <p14:modId xmlns:p14="http://schemas.microsoft.com/office/powerpoint/2010/main" val="1312954220"/>
              </p:ext>
            </p:extLst>
          </p:nvPr>
        </p:nvGraphicFramePr>
        <p:xfrm>
          <a:off x="222827" y="5747021"/>
          <a:ext cx="8674168" cy="868680"/>
        </p:xfrm>
        <a:graphic>
          <a:graphicData uri="http://schemas.openxmlformats.org/drawingml/2006/table">
            <a:tbl>
              <a:tblPr firstRow="1" firstCol="1" bandRow="1">
                <a:tableStyleId>{5C22544A-7EE6-4342-B048-85BDC9FD1C3A}</a:tableStyleId>
              </a:tblPr>
              <a:tblGrid>
                <a:gridCol w="2804853">
                  <a:extLst>
                    <a:ext uri="{9D8B030D-6E8A-4147-A177-3AD203B41FA5}">
                      <a16:colId xmlns:a16="http://schemas.microsoft.com/office/drawing/2014/main" val="1531527990"/>
                    </a:ext>
                  </a:extLst>
                </a:gridCol>
                <a:gridCol w="1036320">
                  <a:extLst>
                    <a:ext uri="{9D8B030D-6E8A-4147-A177-3AD203B41FA5}">
                      <a16:colId xmlns:a16="http://schemas.microsoft.com/office/drawing/2014/main" val="1874251664"/>
                    </a:ext>
                  </a:extLst>
                </a:gridCol>
                <a:gridCol w="4832995">
                  <a:extLst>
                    <a:ext uri="{9D8B030D-6E8A-4147-A177-3AD203B41FA5}">
                      <a16:colId xmlns:a16="http://schemas.microsoft.com/office/drawing/2014/main" val="769151566"/>
                    </a:ext>
                  </a:extLst>
                </a:gridCol>
              </a:tblGrid>
              <a:tr h="187812">
                <a:tc>
                  <a:txBody>
                    <a:bodyPr/>
                    <a:lstStyle/>
                    <a:p>
                      <a:pPr algn="ctr"/>
                      <a:r>
                        <a:rPr kumimoji="1" lang="ja-JP" altLang="en-US" sz="1200" b="1" dirty="0">
                          <a:latin typeface="+mn-ea"/>
                          <a:ea typeface="+mn-ea"/>
                        </a:rPr>
                        <a:t>助成対象</a:t>
                      </a:r>
                    </a:p>
                  </a:txBody>
                  <a:tcPr marL="68580" marR="68580" marT="34290" marB="3429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lumMod val="75000"/>
                        <a:alpha val="60000"/>
                      </a:schemeClr>
                    </a:solidFill>
                  </a:tcPr>
                </a:tc>
                <a:tc>
                  <a:txBody>
                    <a:bodyPr/>
                    <a:lstStyle/>
                    <a:p>
                      <a:pPr algn="ctr"/>
                      <a:r>
                        <a:rPr kumimoji="1" lang="ja-JP" altLang="en-US" sz="1200" b="1">
                          <a:solidFill>
                            <a:schemeClr val="bg1"/>
                          </a:solidFill>
                          <a:latin typeface="+mn-ea"/>
                          <a:ea typeface="+mn-ea"/>
                        </a:rPr>
                        <a:t>助成額</a:t>
                      </a:r>
                      <a:endParaRPr kumimoji="1" lang="en-US" altLang="ja-JP" sz="1200" b="1" dirty="0">
                        <a:solidFill>
                          <a:schemeClr val="bg1"/>
                        </a:solidFill>
                        <a:latin typeface="+mn-ea"/>
                        <a:ea typeface="+mn-ea"/>
                      </a:endParaRPr>
                    </a:p>
                  </a:txBody>
                  <a:tcPr marL="68580" marR="68580" marT="34290" marB="3429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lumMod val="75000"/>
                        <a:alpha val="60000"/>
                      </a:schemeClr>
                    </a:solidFill>
                  </a:tcPr>
                </a:tc>
                <a:tc>
                  <a:txBody>
                    <a:bodyPr/>
                    <a:lstStyle/>
                    <a:p>
                      <a:pPr algn="ctr"/>
                      <a:r>
                        <a:rPr kumimoji="1" lang="ja-JP" altLang="en-US" sz="1200" b="1" dirty="0">
                          <a:latin typeface="+mn-ea"/>
                          <a:ea typeface="+mn-ea"/>
                        </a:rPr>
                        <a:t>要件</a:t>
                      </a:r>
                    </a:p>
                  </a:txBody>
                  <a:tcPr marL="68580" marR="68580" marT="34290" marB="3429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lumMod val="75000"/>
                        <a:alpha val="60000"/>
                      </a:schemeClr>
                    </a:solidFill>
                  </a:tcPr>
                </a:tc>
                <a:extLst>
                  <a:ext uri="{0D108BD9-81ED-4DB2-BD59-A6C34878D82A}">
                    <a16:rowId xmlns:a16="http://schemas.microsoft.com/office/drawing/2014/main" val="2918016790"/>
                  </a:ext>
                </a:extLst>
              </a:tr>
              <a:tr h="472067">
                <a:tc>
                  <a:txBody>
                    <a:bodyPr/>
                    <a:lstStyle/>
                    <a:p>
                      <a:pPr algn="ctr"/>
                      <a:r>
                        <a:rPr kumimoji="1" lang="ja-JP" altLang="en-US" sz="1200" b="1" dirty="0">
                          <a:solidFill>
                            <a:schemeClr val="bg1"/>
                          </a:solidFill>
                          <a:latin typeface="+mn-ea"/>
                          <a:ea typeface="+mn-ea"/>
                        </a:rPr>
                        <a:t>補助対象設備の設置工事に伴い、</a:t>
                      </a:r>
                      <a:endParaRPr kumimoji="1" lang="en-US" altLang="ja-JP" sz="1200" b="1" dirty="0">
                        <a:solidFill>
                          <a:schemeClr val="bg1"/>
                        </a:solidFill>
                        <a:latin typeface="+mn-ea"/>
                        <a:ea typeface="+mn-ea"/>
                      </a:endParaRPr>
                    </a:p>
                    <a:p>
                      <a:pPr algn="ctr"/>
                      <a:r>
                        <a:rPr kumimoji="1" lang="ja-JP" altLang="en-US" sz="1200" b="1" dirty="0">
                          <a:solidFill>
                            <a:schemeClr val="bg1"/>
                          </a:solidFill>
                          <a:latin typeface="+mn-ea"/>
                          <a:ea typeface="+mn-ea"/>
                        </a:rPr>
                        <a:t>リフォーム瑕疵保険への加入</a:t>
                      </a:r>
                    </a:p>
                  </a:txBody>
                  <a:tcPr marL="68580" marR="68580" marT="34290" marB="34290" anchor="ctr">
                    <a:lnL w="28575" cap="flat" cmpd="sng" algn="ctr">
                      <a:no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lumMod val="75000"/>
                        <a:alpha val="60000"/>
                      </a:schemeClr>
                    </a:solidFill>
                  </a:tcPr>
                </a:tc>
                <a:tc>
                  <a:txBody>
                    <a:bodyPr/>
                    <a:lstStyle/>
                    <a:p>
                      <a:pPr algn="ctr"/>
                      <a:r>
                        <a:rPr kumimoji="1" lang="en-US" altLang="ja-JP" sz="1200" b="1" dirty="0">
                          <a:solidFill>
                            <a:schemeClr val="tx1">
                              <a:lumMod val="75000"/>
                              <a:lumOff val="25000"/>
                            </a:schemeClr>
                          </a:solidFill>
                          <a:latin typeface="+mn-ea"/>
                          <a:ea typeface="+mn-ea"/>
                        </a:rPr>
                        <a:t>7,000</a:t>
                      </a:r>
                      <a:r>
                        <a:rPr kumimoji="1" lang="ja-JP" altLang="en-US" sz="1200" b="1" dirty="0">
                          <a:solidFill>
                            <a:schemeClr val="tx1">
                              <a:lumMod val="75000"/>
                              <a:lumOff val="25000"/>
                            </a:schemeClr>
                          </a:solidFill>
                          <a:latin typeface="+mn-ea"/>
                          <a:ea typeface="+mn-ea"/>
                        </a:rPr>
                        <a:t>円</a:t>
                      </a:r>
                      <a:endParaRPr kumimoji="1" lang="en-US" altLang="ja-JP" sz="1200" b="1" dirty="0">
                        <a:solidFill>
                          <a:schemeClr val="tx1">
                            <a:lumMod val="75000"/>
                            <a:lumOff val="25000"/>
                          </a:schemeClr>
                        </a:solidFill>
                        <a:latin typeface="+mn-ea"/>
                        <a:ea typeface="+mn-ea"/>
                      </a:endParaRPr>
                    </a:p>
                  </a:txBody>
                  <a:tcPr marL="68580" marR="68580" marT="34290" marB="3429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r>
                        <a:rPr kumimoji="1" lang="ja-JP" altLang="en-US" sz="1200" b="1" dirty="0">
                          <a:solidFill>
                            <a:schemeClr val="tx1">
                              <a:lumMod val="75000"/>
                              <a:lumOff val="25000"/>
                            </a:schemeClr>
                          </a:solidFill>
                          <a:latin typeface="+mn-ea"/>
                          <a:ea typeface="+mn-ea"/>
                        </a:rPr>
                        <a:t>実施する工事について、国土交通大臣が指定する住宅瑕疵担保責任保険法人が取り扱うリフォーム瑕疵保険・大規模修繕工事瑕疵保険へ加入すること。</a:t>
                      </a:r>
                    </a:p>
                  </a:txBody>
                  <a:tcPr marL="68580" marR="68580" marT="34290" marB="3429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4067847750"/>
                  </a:ext>
                </a:extLst>
              </a:tr>
            </a:tbl>
          </a:graphicData>
        </a:graphic>
      </p:graphicFrame>
      <p:sp>
        <p:nvSpPr>
          <p:cNvPr id="24" name="正方形/長方形 23"/>
          <p:cNvSpPr/>
          <p:nvPr/>
        </p:nvSpPr>
        <p:spPr>
          <a:xfrm>
            <a:off x="104340" y="5015547"/>
            <a:ext cx="7801220" cy="3773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defRPr/>
            </a:pPr>
            <a:r>
              <a:rPr kumimoji="1" lang="ja-JP" altLang="en-US" b="1" u="sng" dirty="0">
                <a:solidFill>
                  <a:schemeClr val="tx1">
                    <a:lumMod val="75000"/>
                    <a:lumOff val="25000"/>
                  </a:schemeClr>
                </a:solidFill>
                <a:latin typeface="+mn-ea"/>
                <a:cs typeface="Verdana" panose="020B0604030504040204" pitchFamily="34" charset="0"/>
              </a:rPr>
              <a:t>全事業共通の補助項目</a:t>
            </a:r>
            <a:endParaRPr kumimoji="1" lang="en-US" altLang="ja-JP" b="1" u="sng" dirty="0">
              <a:solidFill>
                <a:schemeClr val="tx1">
                  <a:lumMod val="75000"/>
                  <a:lumOff val="25000"/>
                </a:schemeClr>
              </a:solidFill>
              <a:latin typeface="+mn-ea"/>
              <a:cs typeface="Verdana" panose="020B0604030504040204" pitchFamily="34" charset="0"/>
            </a:endParaRPr>
          </a:p>
        </p:txBody>
      </p:sp>
      <p:sp>
        <p:nvSpPr>
          <p:cNvPr id="25" name="正方形/長方形 24"/>
          <p:cNvSpPr/>
          <p:nvPr/>
        </p:nvSpPr>
        <p:spPr>
          <a:xfrm>
            <a:off x="2563530" y="5079296"/>
            <a:ext cx="462862" cy="226021"/>
          </a:xfrm>
          <a:prstGeom prst="rect">
            <a:avLst/>
          </a:prstGeom>
          <a:solidFill>
            <a:srgbClr val="FF0000"/>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kumimoji="1" lang="ja-JP" altLang="en-US" sz="1100" b="1" dirty="0">
                <a:solidFill>
                  <a:schemeClr val="bg1"/>
                </a:solidFill>
              </a:rPr>
              <a:t>新規</a:t>
            </a:r>
            <a:endParaRPr kumimoji="1" lang="en-US" altLang="ja-JP" sz="1100" b="1" dirty="0">
              <a:solidFill>
                <a:schemeClr val="bg1"/>
              </a:solidFill>
            </a:endParaRPr>
          </a:p>
        </p:txBody>
      </p:sp>
      <p:sp>
        <p:nvSpPr>
          <p:cNvPr id="26" name="正方形/長方形 25"/>
          <p:cNvSpPr/>
          <p:nvPr/>
        </p:nvSpPr>
        <p:spPr>
          <a:xfrm>
            <a:off x="104340" y="5369667"/>
            <a:ext cx="8690945" cy="3773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kumimoji="1" lang="ja-JP" altLang="en-US" sz="1200" b="1" dirty="0">
                <a:solidFill>
                  <a:schemeClr val="tx1">
                    <a:lumMod val="75000"/>
                    <a:lumOff val="25000"/>
                  </a:schemeClr>
                </a:solidFill>
                <a:latin typeface="+mn-ea"/>
                <a:cs typeface="Verdana" panose="020B0604030504040204" pitchFamily="34" charset="0"/>
              </a:rPr>
              <a:t>令和６年度から災害にも強く健康にも資する断熱・太陽光住宅普及拡大事業の助成対象機器の設置工事の際、</a:t>
            </a:r>
            <a:endParaRPr kumimoji="1" lang="en-US" altLang="ja-JP" sz="1200" b="1" dirty="0">
              <a:solidFill>
                <a:schemeClr val="tx1">
                  <a:lumMod val="75000"/>
                  <a:lumOff val="25000"/>
                </a:schemeClr>
              </a:solidFill>
              <a:latin typeface="+mn-ea"/>
              <a:cs typeface="Verdana" panose="020B0604030504040204" pitchFamily="34" charset="0"/>
            </a:endParaRPr>
          </a:p>
          <a:p>
            <a:pPr>
              <a:defRPr/>
            </a:pPr>
            <a:r>
              <a:rPr kumimoji="1" lang="ja-JP" altLang="en-US" sz="1200" b="1" dirty="0">
                <a:solidFill>
                  <a:schemeClr val="tx1">
                    <a:lumMod val="75000"/>
                    <a:lumOff val="25000"/>
                  </a:schemeClr>
                </a:solidFill>
                <a:latin typeface="+mn-ea"/>
                <a:cs typeface="Verdana" panose="020B0604030504040204" pitchFamily="34" charset="0"/>
              </a:rPr>
              <a:t>リフォーム瑕疵保険に加入に対する補助を実施します。</a:t>
            </a:r>
            <a:endParaRPr kumimoji="1" lang="en-US" altLang="ja-JP" sz="1200" b="1" dirty="0">
              <a:solidFill>
                <a:schemeClr val="tx1">
                  <a:lumMod val="75000"/>
                  <a:lumOff val="25000"/>
                </a:schemeClr>
              </a:solidFill>
              <a:latin typeface="+mn-ea"/>
              <a:cs typeface="Verdana" panose="020B0604030504040204" pitchFamily="34" charset="0"/>
            </a:endParaRPr>
          </a:p>
        </p:txBody>
      </p:sp>
      <p:sp>
        <p:nvSpPr>
          <p:cNvPr id="3" name="正方形/長方形 2"/>
          <p:cNvSpPr/>
          <p:nvPr/>
        </p:nvSpPr>
        <p:spPr>
          <a:xfrm>
            <a:off x="220837" y="5995686"/>
            <a:ext cx="8645371" cy="613458"/>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294245692"/>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899</Words>
  <Application>Microsoft Office PowerPoint</Application>
  <PresentationFormat>画面に合わせる (4:3)</PresentationFormat>
  <Paragraphs>141</Paragraphs>
  <Slides>3</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3</vt:i4>
      </vt:variant>
    </vt:vector>
  </HeadingPairs>
  <TitlesOfParts>
    <vt:vector size="7" baseType="lpstr">
      <vt:lpstr>Arial</vt:lpstr>
      <vt:lpstr>Calibri</vt:lpstr>
      <vt:lpstr>Calibri Light</vt:lpstr>
      <vt:lpstr>Office テーマ</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2024-04-19T07:40:53Z</dcterms:created>
  <dcterms:modified xsi:type="dcterms:W3CDTF">2024-04-19T07:41:13Z</dcterms:modified>
</cp:coreProperties>
</file>